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78" r:id="rId2"/>
    <p:sldId id="282" r:id="rId3"/>
    <p:sldId id="388" r:id="rId4"/>
    <p:sldId id="280" r:id="rId5"/>
    <p:sldId id="281" r:id="rId6"/>
    <p:sldId id="283" r:id="rId7"/>
    <p:sldId id="285" r:id="rId8"/>
    <p:sldId id="384" r:id="rId9"/>
    <p:sldId id="286" r:id="rId10"/>
    <p:sldId id="287" r:id="rId11"/>
    <p:sldId id="288" r:id="rId12"/>
    <p:sldId id="289" r:id="rId13"/>
    <p:sldId id="390" r:id="rId14"/>
    <p:sldId id="391" r:id="rId15"/>
    <p:sldId id="392" r:id="rId16"/>
    <p:sldId id="393" r:id="rId17"/>
    <p:sldId id="394" r:id="rId18"/>
    <p:sldId id="395" r:id="rId19"/>
    <p:sldId id="402" r:id="rId20"/>
    <p:sldId id="403" r:id="rId21"/>
    <p:sldId id="404" r:id="rId22"/>
    <p:sldId id="405" r:id="rId23"/>
    <p:sldId id="406" r:id="rId24"/>
    <p:sldId id="397" r:id="rId25"/>
    <p:sldId id="407" r:id="rId26"/>
    <p:sldId id="400" r:id="rId27"/>
    <p:sldId id="290" r:id="rId28"/>
    <p:sldId id="385" r:id="rId29"/>
    <p:sldId id="386" r:id="rId30"/>
    <p:sldId id="292" r:id="rId31"/>
    <p:sldId id="294" r:id="rId32"/>
    <p:sldId id="295" r:id="rId33"/>
    <p:sldId id="399" r:id="rId34"/>
    <p:sldId id="296" r:id="rId35"/>
    <p:sldId id="389" r:id="rId36"/>
    <p:sldId id="309" r:id="rId37"/>
    <p:sldId id="310" r:id="rId38"/>
    <p:sldId id="311" r:id="rId39"/>
    <p:sldId id="313" r:id="rId40"/>
    <p:sldId id="321" r:id="rId41"/>
    <p:sldId id="322" r:id="rId42"/>
    <p:sldId id="401" r:id="rId43"/>
    <p:sldId id="355" r:id="rId44"/>
    <p:sldId id="356" r:id="rId45"/>
    <p:sldId id="357" r:id="rId46"/>
    <p:sldId id="358" r:id="rId47"/>
    <p:sldId id="359" r:id="rId48"/>
    <p:sldId id="408" r:id="rId49"/>
    <p:sldId id="368" r:id="rId50"/>
    <p:sldId id="260" r:id="rId51"/>
    <p:sldId id="27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p:restoredTop sz="92555"/>
  </p:normalViewPr>
  <p:slideViewPr>
    <p:cSldViewPr snapToGrid="0" snapToObjects="1">
      <p:cViewPr>
        <p:scale>
          <a:sx n="74" d="100"/>
          <a:sy n="74" d="100"/>
        </p:scale>
        <p:origin x="736" y="768"/>
      </p:cViewPr>
      <p:guideLst/>
    </p:cSldViewPr>
  </p:slideViewPr>
  <p:notesTextViewPr>
    <p:cViewPr>
      <p:scale>
        <a:sx n="1" d="1"/>
        <a:sy n="1" d="1"/>
      </p:scale>
      <p:origin x="0" y="0"/>
    </p:cViewPr>
  </p:notesTextViewPr>
  <p:sorterViewPr>
    <p:cViewPr>
      <p:scale>
        <a:sx n="65" d="100"/>
        <a:sy n="6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4B00D-DFEF-684C-9AA4-ECAA307E072C}" type="datetimeFigureOut">
              <a:rPr lang="en-US" smtClean="0"/>
              <a:t>8/28/16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E91AD-DA7F-A745-89B0-C55F7B7B9F3B}" type="slidenum">
              <a:rPr lang="en-US" smtClean="0"/>
              <a:t>‹#›</a:t>
            </a:fld>
            <a:endParaRPr lang="en-US"/>
          </a:p>
        </p:txBody>
      </p:sp>
    </p:spTree>
    <p:extLst>
      <p:ext uri="{BB962C8B-B14F-4D97-AF65-F5344CB8AC3E}">
        <p14:creationId xmlns:p14="http://schemas.microsoft.com/office/powerpoint/2010/main" val="140642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34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On top of these technology components we have build something extremely human: A network of personal and professional relationships which we can use for communication among and between friends, relatives, customers, companies, employees, employers, students, and professors.  What is powerful about communication is that it can enable action, and this action can change the world around us.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1" name="Shape 1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58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54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97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86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01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8" name="Shape 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20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66" name="Shape 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94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98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9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79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363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93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29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50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032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811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55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108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481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71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459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90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37</a:t>
            </a:fld>
            <a:endParaRPr lang="en-US" sz="1200" b="0" i="0" u="none" strike="noStrike" cap="none">
              <a:solidFill>
                <a:schemeClr val="dk1"/>
              </a:solidFill>
              <a:latin typeface="Times New Roman"/>
              <a:ea typeface="Times New Roman"/>
              <a:cs typeface="Times New Roman"/>
              <a:sym typeface="Times New Roman"/>
            </a:endParaRPr>
          </a:p>
        </p:txBody>
      </p:sp>
      <p:sp>
        <p:nvSpPr>
          <p:cNvPr id="305" name="Shape 305"/>
          <p:cNvSpPr>
            <a:spLocks noGrp="1" noRot="1" noChangeAspect="1"/>
          </p:cNvSpPr>
          <p:nvPr>
            <p:ph type="sldImg" idx="2"/>
          </p:nvPr>
        </p:nvSpPr>
        <p:spPr>
          <a:xfrm>
            <a:off x="381000" y="693738"/>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83959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24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175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90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590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176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653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82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295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20" name="Shape 6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20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6" name="Shape 1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473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134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694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00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5" name="Shape 1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408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84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813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16811" y="1717675"/>
            <a:ext cx="9144000" cy="2387600"/>
          </a:xfrm>
        </p:spPr>
        <p:txBody>
          <a:bodyPr anchor="b"/>
          <a:lstStyle>
            <a:lvl1pPr algn="ctr">
              <a:defRPr sz="6000">
                <a:solidFill>
                  <a:schemeClr val="bg1"/>
                </a:solidFill>
                <a:latin typeface="American Typewriter" charset="0"/>
                <a:ea typeface="American Typewriter" charset="0"/>
                <a:cs typeface="American Typewriter"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4105275"/>
            <a:ext cx="9144000" cy="1655762"/>
          </a:xfrm>
        </p:spPr>
        <p:txBody>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30D285E-675A-E340-98BB-34EC2382B1D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376279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0D285E-675A-E340-98BB-34EC2382B1D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882424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0D285E-675A-E340-98BB-34EC2382B1D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187500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solidFill>
                  <a:schemeClr val="bg1"/>
                </a:solidFill>
                <a:latin typeface="American Typewriter" charset="0"/>
                <a:ea typeface="American Typewriter" charset="0"/>
                <a:cs typeface="American Typewriter"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40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30D285E-675A-E340-98BB-34EC2382B1D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39037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0D285E-675A-E340-98BB-34EC2382B1D0}" type="datetimeFigureOut">
              <a:rPr lang="en-US" smtClean="0"/>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47379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0D285E-675A-E340-98BB-34EC2382B1D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24962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0D285E-675A-E340-98BB-34EC2382B1D0}" type="datetimeFigureOut">
              <a:rPr lang="en-US" smtClean="0"/>
              <a:t>8/28/16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375811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0D285E-675A-E340-98BB-34EC2382B1D0}" type="datetimeFigureOut">
              <a:rPr lang="en-US" smtClean="0"/>
              <a:t>8/28/16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31274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D285E-675A-E340-98BB-34EC2382B1D0}" type="datetimeFigureOut">
              <a:rPr lang="en-US" smtClean="0"/>
              <a:t>8/28/16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9950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0D285E-675A-E340-98BB-34EC2382B1D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161664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0D285E-675A-E340-98BB-34EC2382B1D0}" type="datetimeFigureOut">
              <a:rPr lang="en-US" smtClean="0"/>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E6BB5-6CB8-0049-9EEC-FF889AEC292B}" type="slidenum">
              <a:rPr lang="en-US" smtClean="0"/>
              <a:t>‹#›</a:t>
            </a:fld>
            <a:endParaRPr lang="en-US"/>
          </a:p>
        </p:txBody>
      </p:sp>
    </p:spTree>
    <p:extLst>
      <p:ext uri="{BB962C8B-B14F-4D97-AF65-F5344CB8AC3E}">
        <p14:creationId xmlns:p14="http://schemas.microsoft.com/office/powerpoint/2010/main" val="9697825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E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0D285E-675A-E340-98BB-34EC2382B1D0}" type="datetimeFigureOut">
              <a:rPr lang="en-US" smtClean="0"/>
              <a:t>8/28/16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E6BB5-6CB8-0049-9EEC-FF889AEC292B}" type="slidenum">
              <a:rPr lang="en-US" smtClean="0"/>
              <a:t>‹#›</a:t>
            </a:fld>
            <a:endParaRPr lang="en-US"/>
          </a:p>
        </p:txBody>
      </p:sp>
    </p:spTree>
    <p:extLst>
      <p:ext uri="{BB962C8B-B14F-4D97-AF65-F5344CB8AC3E}">
        <p14:creationId xmlns:p14="http://schemas.microsoft.com/office/powerpoint/2010/main" val="1957311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American Typewriter" charset="0"/>
          <a:ea typeface="American Typewriter" charset="0"/>
          <a:cs typeface="American Typewriter" charset="0"/>
        </a:defRPr>
      </a:lvl1pPr>
    </p:titleStyle>
    <p:bodyStyle>
      <a:lvl1pPr marL="228600" indent="-228600" algn="l" defTabSz="914400" rtl="0" eaLnBrk="1" latinLnBrk="0" hangingPunct="1">
        <a:lnSpc>
          <a:spcPct val="90000"/>
        </a:lnSpc>
        <a:spcBef>
          <a:spcPts val="1000"/>
        </a:spcBef>
        <a:buFont typeface="Arial"/>
        <a:buChar char="•"/>
        <a:defRPr sz="4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4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4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3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3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iki.answers.com/Q/How_large_is_the_Internet"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skatelescope.org/news/pawsey-centre/"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news.cnet.com/8301-13510_3-57546161-21/obamas-win-a-big-vindication-for-nate-silver-king-of-the-quant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AiAHlZVgXjk" TargetMode="External"/><Relationship Id="rId4" Type="http://schemas.openxmlformats.org/officeDocument/2006/relationships/image" Target="../media/image24.tif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www.google.org/flutrends/about/how.html"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www.plosone.org/article/info:doi/10.1371/journal.pone.0059030"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igdata-madesimple.com/what-is-a-data-scientist-14-definitions-of-a-data-scientis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igdata-madesimple.com/what-is-a-data-scientist-14-definitions-of-a-data-scienti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edium.com/@cshirky/why-i-just-asked-my-students-to-put-their-laptops-away-7f5f7c50f368#.h6b8fie7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drewconway.com/zia/2013/3/26/the-data-science-venn-diagra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startuptechvalley.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Technology Fundamentals</a:t>
            </a:r>
            <a:br>
              <a:rPr lang="en-US" dirty="0" smtClean="0"/>
            </a:br>
            <a:r>
              <a:rPr lang="en-US" dirty="0" smtClean="0"/>
              <a:t>of Business Analytics</a:t>
            </a:r>
            <a:br>
              <a:rPr lang="en-US" dirty="0" smtClean="0"/>
            </a:br>
            <a:endParaRPr lang="en-US" dirty="0"/>
          </a:p>
        </p:txBody>
      </p:sp>
      <p:sp>
        <p:nvSpPr>
          <p:cNvPr id="9" name="Subtitle 8"/>
          <p:cNvSpPr>
            <a:spLocks noGrp="1"/>
          </p:cNvSpPr>
          <p:nvPr>
            <p:ph type="subTitle" idx="1"/>
          </p:nvPr>
        </p:nvSpPr>
        <p:spPr/>
        <p:txBody>
          <a:bodyPr>
            <a:normAutofit/>
          </a:bodyPr>
          <a:lstStyle/>
          <a:p>
            <a:r>
              <a:rPr lang="en-US" sz="4000" dirty="0"/>
              <a:t>Jason Kuruzovich</a:t>
            </a:r>
          </a:p>
        </p:txBody>
      </p:sp>
    </p:spTree>
    <p:extLst>
      <p:ext uri="{BB962C8B-B14F-4D97-AF65-F5344CB8AC3E}">
        <p14:creationId xmlns:p14="http://schemas.microsoft.com/office/powerpoint/2010/main" val="77545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p:txBody>
          <a:bodyPr/>
          <a:lstStyle/>
          <a:p>
            <a:r>
              <a:rPr lang="en-US" dirty="0" smtClean="0">
                <a:sym typeface="Calibri"/>
              </a:rPr>
              <a:t>Information Economy</a:t>
            </a:r>
            <a:endParaRPr lang="en-US" dirty="0">
              <a:sym typeface="Calibri"/>
            </a:endParaRPr>
          </a:p>
        </p:txBody>
      </p:sp>
      <p:pic>
        <p:nvPicPr>
          <p:cNvPr id="143" name="Shape 143" descr="MPj04372690000[1]"/>
          <p:cNvPicPr preferRelativeResize="0"/>
          <p:nvPr/>
        </p:nvPicPr>
        <p:blipFill rotWithShape="1">
          <a:blip r:embed="rId3">
            <a:alphaModFix/>
          </a:blip>
          <a:srcRect/>
          <a:stretch/>
        </p:blipFill>
        <p:spPr>
          <a:xfrm>
            <a:off x="5276850" y="1981201"/>
            <a:ext cx="1258888" cy="1676399"/>
          </a:xfrm>
          <a:prstGeom prst="rect">
            <a:avLst/>
          </a:prstGeom>
          <a:noFill/>
          <a:ln>
            <a:noFill/>
          </a:ln>
        </p:spPr>
      </p:pic>
      <p:pic>
        <p:nvPicPr>
          <p:cNvPr id="144" name="Shape 144" descr="MCj03226400000[1]"/>
          <p:cNvPicPr preferRelativeResize="0"/>
          <p:nvPr/>
        </p:nvPicPr>
        <p:blipFill rotWithShape="1">
          <a:blip r:embed="rId4">
            <a:alphaModFix/>
          </a:blip>
          <a:srcRect/>
          <a:stretch/>
        </p:blipFill>
        <p:spPr>
          <a:xfrm>
            <a:off x="2590800" y="2055814"/>
            <a:ext cx="1477962" cy="1527175"/>
          </a:xfrm>
          <a:prstGeom prst="rect">
            <a:avLst/>
          </a:prstGeom>
          <a:noFill/>
          <a:ln>
            <a:noFill/>
          </a:ln>
        </p:spPr>
      </p:pic>
      <p:pic>
        <p:nvPicPr>
          <p:cNvPr id="145" name="Shape 145" descr="MCj04241880000[1]"/>
          <p:cNvPicPr preferRelativeResize="0"/>
          <p:nvPr/>
        </p:nvPicPr>
        <p:blipFill rotWithShape="1">
          <a:blip r:embed="rId5">
            <a:alphaModFix/>
          </a:blip>
          <a:srcRect/>
          <a:stretch/>
        </p:blipFill>
        <p:spPr>
          <a:xfrm>
            <a:off x="7910514" y="2168526"/>
            <a:ext cx="1793874" cy="1301749"/>
          </a:xfrm>
          <a:prstGeom prst="rect">
            <a:avLst/>
          </a:prstGeom>
          <a:noFill/>
          <a:ln>
            <a:noFill/>
          </a:ln>
        </p:spPr>
      </p:pic>
      <p:sp>
        <p:nvSpPr>
          <p:cNvPr id="146" name="Shape 146"/>
          <p:cNvSpPr/>
          <p:nvPr/>
        </p:nvSpPr>
        <p:spPr>
          <a:xfrm>
            <a:off x="4191000" y="2590800"/>
            <a:ext cx="762000" cy="457200"/>
          </a:xfrm>
          <a:prstGeom prst="rightArrow">
            <a:avLst>
              <a:gd name="adj1" fmla="val 50000"/>
              <a:gd name="adj2" fmla="val 41667"/>
            </a:avLst>
          </a:prstGeom>
          <a:solidFill>
            <a:schemeClr val="l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Calibri"/>
              <a:ea typeface="Calibri"/>
              <a:cs typeface="Calibri"/>
              <a:sym typeface="Calibri"/>
            </a:endParaRPr>
          </a:p>
        </p:txBody>
      </p:sp>
      <p:sp>
        <p:nvSpPr>
          <p:cNvPr id="147" name="Shape 147"/>
          <p:cNvSpPr/>
          <p:nvPr/>
        </p:nvSpPr>
        <p:spPr>
          <a:xfrm>
            <a:off x="6858000" y="2590800"/>
            <a:ext cx="762000" cy="457200"/>
          </a:xfrm>
          <a:prstGeom prst="rightArrow">
            <a:avLst>
              <a:gd name="adj1" fmla="val 50000"/>
              <a:gd name="adj2" fmla="val 41667"/>
            </a:avLst>
          </a:prstGeom>
          <a:solidFill>
            <a:schemeClr val="l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Calibri"/>
              <a:ea typeface="Calibri"/>
              <a:cs typeface="Calibri"/>
              <a:sym typeface="Calibri"/>
            </a:endParaRPr>
          </a:p>
        </p:txBody>
      </p:sp>
      <p:sp>
        <p:nvSpPr>
          <p:cNvPr id="148" name="Shape 148"/>
          <p:cNvSpPr txBox="1"/>
          <p:nvPr/>
        </p:nvSpPr>
        <p:spPr>
          <a:xfrm>
            <a:off x="1169894" y="1331914"/>
            <a:ext cx="8812306" cy="503458"/>
          </a:xfrm>
          <a:prstGeom prst="rect">
            <a:avLst/>
          </a:prstGeom>
          <a:noFill/>
          <a:ln>
            <a:noFill/>
          </a:ln>
        </p:spPr>
        <p:txBody>
          <a:bodyPr lIns="91425" tIns="45700" rIns="91425" bIns="45700" anchor="t" anchorCtr="0">
            <a:noAutofit/>
          </a:bodyPr>
          <a:lstStyle/>
          <a:p>
            <a:pPr>
              <a:buSzPct val="25000"/>
            </a:pPr>
            <a:r>
              <a:rPr lang="en-US" sz="2800" dirty="0">
                <a:solidFill>
                  <a:schemeClr val="bg1"/>
                </a:solidFill>
                <a:latin typeface="Arial"/>
                <a:ea typeface="Arial"/>
                <a:cs typeface="Arial"/>
                <a:sym typeface="Arial"/>
              </a:rPr>
              <a:t>TRADITIONAL PRODUCTION PROCESS</a:t>
            </a:r>
          </a:p>
        </p:txBody>
      </p:sp>
      <p:grpSp>
        <p:nvGrpSpPr>
          <p:cNvPr id="149" name="Shape 149"/>
          <p:cNvGrpSpPr/>
          <p:nvPr/>
        </p:nvGrpSpPr>
        <p:grpSpPr>
          <a:xfrm>
            <a:off x="2676525" y="4383089"/>
            <a:ext cx="1304924" cy="1520825"/>
            <a:chOff x="815" y="2928"/>
            <a:chExt cx="821" cy="958"/>
          </a:xfrm>
        </p:grpSpPr>
        <p:pic>
          <p:nvPicPr>
            <p:cNvPr id="150" name="Shape 150" descr="MPj04019410000[1]"/>
            <p:cNvPicPr preferRelativeResize="0"/>
            <p:nvPr/>
          </p:nvPicPr>
          <p:blipFill rotWithShape="1">
            <a:blip r:embed="rId6">
              <a:alphaModFix/>
            </a:blip>
            <a:srcRect/>
            <a:stretch/>
          </p:blipFill>
          <p:spPr>
            <a:xfrm>
              <a:off x="911" y="2928"/>
              <a:ext cx="639" cy="958"/>
            </a:xfrm>
            <a:prstGeom prst="rect">
              <a:avLst/>
            </a:prstGeom>
            <a:noFill/>
            <a:ln>
              <a:noFill/>
            </a:ln>
          </p:spPr>
        </p:pic>
        <p:pic>
          <p:nvPicPr>
            <p:cNvPr id="151" name="Shape 151" descr="MCj04325360000[1]"/>
            <p:cNvPicPr preferRelativeResize="0"/>
            <p:nvPr/>
          </p:nvPicPr>
          <p:blipFill rotWithShape="1">
            <a:blip r:embed="rId7">
              <a:alphaModFix/>
            </a:blip>
            <a:srcRect/>
            <a:stretch/>
          </p:blipFill>
          <p:spPr>
            <a:xfrm>
              <a:off x="815" y="3023"/>
              <a:ext cx="821" cy="821"/>
            </a:xfrm>
            <a:prstGeom prst="rect">
              <a:avLst/>
            </a:prstGeom>
            <a:noFill/>
            <a:ln>
              <a:noFill/>
            </a:ln>
          </p:spPr>
        </p:pic>
      </p:grpSp>
      <p:sp>
        <p:nvSpPr>
          <p:cNvPr id="152" name="Shape 152"/>
          <p:cNvSpPr/>
          <p:nvPr/>
        </p:nvSpPr>
        <p:spPr>
          <a:xfrm>
            <a:off x="4191000" y="4914900"/>
            <a:ext cx="762000" cy="457200"/>
          </a:xfrm>
          <a:prstGeom prst="rightArrow">
            <a:avLst>
              <a:gd name="adj1" fmla="val 50000"/>
              <a:gd name="adj2" fmla="val 41667"/>
            </a:avLst>
          </a:prstGeom>
          <a:solidFill>
            <a:schemeClr val="l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Calibri"/>
              <a:ea typeface="Calibri"/>
              <a:cs typeface="Calibri"/>
              <a:sym typeface="Calibri"/>
            </a:endParaRPr>
          </a:p>
        </p:txBody>
      </p:sp>
      <p:sp>
        <p:nvSpPr>
          <p:cNvPr id="153" name="Shape 153"/>
          <p:cNvSpPr/>
          <p:nvPr/>
        </p:nvSpPr>
        <p:spPr>
          <a:xfrm>
            <a:off x="7037294" y="4914900"/>
            <a:ext cx="762000" cy="457200"/>
          </a:xfrm>
          <a:prstGeom prst="rightArrow">
            <a:avLst>
              <a:gd name="adj1" fmla="val 50000"/>
              <a:gd name="adj2" fmla="val 41667"/>
            </a:avLst>
          </a:prstGeom>
          <a:solidFill>
            <a:schemeClr val="l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Calibri"/>
              <a:ea typeface="Calibri"/>
              <a:cs typeface="Calibri"/>
              <a:sym typeface="Calibri"/>
            </a:endParaRPr>
          </a:p>
        </p:txBody>
      </p:sp>
      <p:sp>
        <p:nvSpPr>
          <p:cNvPr id="154" name="Shape 154"/>
          <p:cNvSpPr txBox="1"/>
          <p:nvPr/>
        </p:nvSpPr>
        <p:spPr>
          <a:xfrm>
            <a:off x="1207698" y="3810000"/>
            <a:ext cx="8774502" cy="231967"/>
          </a:xfrm>
          <a:prstGeom prst="rect">
            <a:avLst/>
          </a:prstGeom>
          <a:noFill/>
          <a:ln>
            <a:noFill/>
          </a:ln>
        </p:spPr>
        <p:txBody>
          <a:bodyPr lIns="91425" tIns="45700" rIns="91425" bIns="45700" anchor="t" anchorCtr="0">
            <a:noAutofit/>
          </a:bodyPr>
          <a:lstStyle/>
          <a:p>
            <a:pPr>
              <a:buSzPct val="25000"/>
            </a:pPr>
            <a:r>
              <a:rPr lang="en-US" sz="2800" dirty="0">
                <a:solidFill>
                  <a:schemeClr val="bg1"/>
                </a:solidFill>
                <a:latin typeface="Arial"/>
                <a:ea typeface="Arial"/>
                <a:cs typeface="Arial"/>
                <a:sym typeface="Arial"/>
              </a:rPr>
              <a:t>INFORMATION BASED BUSINESS PROCESS</a:t>
            </a:r>
          </a:p>
        </p:txBody>
      </p:sp>
      <p:sp>
        <p:nvSpPr>
          <p:cNvPr id="155" name="Shape 155"/>
          <p:cNvSpPr/>
          <p:nvPr/>
        </p:nvSpPr>
        <p:spPr>
          <a:xfrm>
            <a:off x="690114" y="6095999"/>
            <a:ext cx="10317192" cy="447487"/>
          </a:xfrm>
          <a:prstGeom prst="rect">
            <a:avLst/>
          </a:prstGeom>
          <a:solidFill>
            <a:schemeClr val="lt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algn="ctr">
              <a:buSzPct val="25000"/>
            </a:pPr>
            <a:r>
              <a:rPr lang="en-US" sz="2400" b="1" dirty="0">
                <a:solidFill>
                  <a:srgbClr val="000000"/>
                </a:solidFill>
                <a:latin typeface="Calibri"/>
                <a:ea typeface="Calibri"/>
                <a:cs typeface="Calibri"/>
                <a:sym typeface="Calibri"/>
              </a:rPr>
              <a:t>INFORMATION TECHNOLOGY</a:t>
            </a:r>
          </a:p>
        </p:txBody>
      </p:sp>
      <p:sp>
        <p:nvSpPr>
          <p:cNvPr id="156" name="Shape 156"/>
          <p:cNvSpPr/>
          <p:nvPr/>
        </p:nvSpPr>
        <p:spPr>
          <a:xfrm>
            <a:off x="4953001" y="4383088"/>
            <a:ext cx="1904999" cy="1520825"/>
          </a:xfrm>
          <a:prstGeom prst="rect">
            <a:avLst/>
          </a:prstGeom>
          <a:solidFill>
            <a:schemeClr val="dk1"/>
          </a:solidFill>
          <a:ln w="9525" cap="flat" cmpd="sng">
            <a:solidFill>
              <a:srgbClr val="4A7DBB"/>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57" name="Shape 157"/>
          <p:cNvSpPr txBox="1"/>
          <p:nvPr/>
        </p:nvSpPr>
        <p:spPr>
          <a:xfrm>
            <a:off x="6633882" y="5438587"/>
            <a:ext cx="184666" cy="369332"/>
          </a:xfrm>
          <a:prstGeom prst="rect">
            <a:avLst/>
          </a:prstGeom>
          <a:noFill/>
          <a:ln>
            <a:noFill/>
          </a:ln>
        </p:spPr>
        <p:txBody>
          <a:bodyPr lIns="91425" tIns="45700" rIns="91425" bIns="45700" anchor="t" anchorCtr="0">
            <a:noAutofit/>
          </a:bodyPr>
          <a:lstStyle/>
          <a:p>
            <a:endParaRPr>
              <a:solidFill>
                <a:schemeClr val="dk1"/>
              </a:solidFill>
              <a:latin typeface="Calibri"/>
              <a:ea typeface="Calibri"/>
              <a:cs typeface="Calibri"/>
              <a:sym typeface="Calibri"/>
            </a:endParaRPr>
          </a:p>
        </p:txBody>
      </p:sp>
      <p:grpSp>
        <p:nvGrpSpPr>
          <p:cNvPr id="158" name="Shape 158"/>
          <p:cNvGrpSpPr/>
          <p:nvPr/>
        </p:nvGrpSpPr>
        <p:grpSpPr>
          <a:xfrm>
            <a:off x="7910514" y="4361425"/>
            <a:ext cx="1304924" cy="1520825"/>
            <a:chOff x="815" y="2928"/>
            <a:chExt cx="821" cy="958"/>
          </a:xfrm>
        </p:grpSpPr>
        <p:pic>
          <p:nvPicPr>
            <p:cNvPr id="159" name="Shape 159" descr="MPj04019410000[1]"/>
            <p:cNvPicPr preferRelativeResize="0"/>
            <p:nvPr/>
          </p:nvPicPr>
          <p:blipFill rotWithShape="1">
            <a:blip r:embed="rId6">
              <a:alphaModFix/>
            </a:blip>
            <a:srcRect/>
            <a:stretch/>
          </p:blipFill>
          <p:spPr>
            <a:xfrm>
              <a:off x="911" y="2928"/>
              <a:ext cx="639" cy="958"/>
            </a:xfrm>
            <a:prstGeom prst="rect">
              <a:avLst/>
            </a:prstGeom>
            <a:noFill/>
            <a:ln>
              <a:noFill/>
            </a:ln>
          </p:spPr>
        </p:pic>
        <p:pic>
          <p:nvPicPr>
            <p:cNvPr id="160" name="Shape 160" descr="MCj04325360000[1]"/>
            <p:cNvPicPr preferRelativeResize="0"/>
            <p:nvPr/>
          </p:nvPicPr>
          <p:blipFill rotWithShape="1">
            <a:blip r:embed="rId7">
              <a:alphaModFix/>
            </a:blip>
            <a:srcRect/>
            <a:stretch/>
          </p:blipFill>
          <p:spPr>
            <a:xfrm>
              <a:off x="815" y="3023"/>
              <a:ext cx="821" cy="821"/>
            </a:xfrm>
            <a:prstGeom prst="rect">
              <a:avLst/>
            </a:prstGeom>
            <a:noFill/>
            <a:ln>
              <a:noFill/>
            </a:ln>
          </p:spPr>
        </p:pic>
      </p:grpSp>
      <p:pic>
        <p:nvPicPr>
          <p:cNvPr id="161" name="Shape 161"/>
          <p:cNvPicPr preferRelativeResize="0"/>
          <p:nvPr/>
        </p:nvPicPr>
        <p:blipFill rotWithShape="1">
          <a:blip r:embed="rId8">
            <a:alphaModFix/>
          </a:blip>
          <a:srcRect/>
          <a:stretch/>
        </p:blipFill>
        <p:spPr>
          <a:xfrm>
            <a:off x="4953001" y="4300727"/>
            <a:ext cx="1904999" cy="1628587"/>
          </a:xfrm>
          <a:prstGeom prst="rect">
            <a:avLst/>
          </a:prstGeom>
          <a:noFill/>
          <a:ln>
            <a:noFill/>
          </a:ln>
        </p:spPr>
      </p:pic>
    </p:spTree>
    <p:extLst>
      <p:ext uri="{BB962C8B-B14F-4D97-AF65-F5344CB8AC3E}">
        <p14:creationId xmlns:p14="http://schemas.microsoft.com/office/powerpoint/2010/main" val="1723803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US" smtClean="0">
                <a:sym typeface="Calibri"/>
              </a:rPr>
              <a:t>Internet of Things</a:t>
            </a:r>
            <a:endParaRPr lang="en-US">
              <a:sym typeface="Calibri"/>
            </a:endParaRPr>
          </a:p>
        </p:txBody>
      </p:sp>
      <p:sp>
        <p:nvSpPr>
          <p:cNvPr id="167" name="Shape 167"/>
          <p:cNvSpPr txBox="1">
            <a:spLocks noGrp="1"/>
          </p:cNvSpPr>
          <p:nvPr>
            <p:ph idx="1"/>
          </p:nvPr>
        </p:nvSpPr>
        <p:spPr/>
        <p:txBody>
          <a:bodyPr>
            <a:normAutofit/>
          </a:bodyPr>
          <a:lstStyle/>
          <a:p>
            <a:pPr marL="0" indent="0">
              <a:buNone/>
            </a:pPr>
            <a:r>
              <a:rPr lang="en-US" dirty="0" smtClean="0">
                <a:sym typeface="Calibri"/>
              </a:rPr>
              <a:t>“The </a:t>
            </a:r>
            <a:r>
              <a:rPr lang="en-US" dirty="0">
                <a:sym typeface="Calibri"/>
              </a:rPr>
              <a:t>internet of things (</a:t>
            </a:r>
            <a:r>
              <a:rPr lang="en-US" dirty="0" err="1">
                <a:sym typeface="Calibri"/>
              </a:rPr>
              <a:t>IoT</a:t>
            </a:r>
            <a:r>
              <a:rPr lang="en-US" dirty="0">
                <a:sym typeface="Calibri"/>
              </a:rPr>
              <a:t>) is the network of physical devices, vehicles, buildings and other items—embedded with electronics, software, sensors, actuators, and network connectivity that enable these objects to collect and exchange data</a:t>
            </a:r>
            <a:r>
              <a:rPr lang="en-US" dirty="0" smtClean="0">
                <a:sym typeface="Calibri"/>
              </a:rPr>
              <a:t>.” </a:t>
            </a:r>
          </a:p>
          <a:p>
            <a:pPr marL="0" indent="0">
              <a:buNone/>
            </a:pPr>
            <a:r>
              <a:rPr lang="en-US" sz="2800" dirty="0" smtClean="0">
                <a:sym typeface="Calibri"/>
              </a:rPr>
              <a:t>– Internet </a:t>
            </a:r>
            <a:r>
              <a:rPr lang="en-US" sz="2800" dirty="0">
                <a:sym typeface="Calibri"/>
              </a:rPr>
              <a:t>of Things Global Standards </a:t>
            </a:r>
            <a:r>
              <a:rPr lang="en-US" sz="2800" dirty="0" smtClean="0">
                <a:sym typeface="Calibri"/>
              </a:rPr>
              <a:t>Initiative</a:t>
            </a:r>
            <a:r>
              <a:rPr lang="en-US" sz="2800" dirty="0">
                <a:sym typeface="Calibri"/>
              </a:rPr>
              <a:t> </a:t>
            </a:r>
            <a:r>
              <a:rPr lang="en-US" sz="2800" dirty="0" smtClean="0">
                <a:sym typeface="Calibri"/>
              </a:rPr>
              <a:t> via Wikipedia. </a:t>
            </a:r>
          </a:p>
        </p:txBody>
      </p:sp>
    </p:spTree>
    <p:extLst>
      <p:ext uri="{BB962C8B-B14F-4D97-AF65-F5344CB8AC3E}">
        <p14:creationId xmlns:p14="http://schemas.microsoft.com/office/powerpoint/2010/main" val="129734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p:txBody>
          <a:bodyPr/>
          <a:lstStyle/>
          <a:p>
            <a:r>
              <a:rPr lang="en-US" dirty="0" smtClean="0">
                <a:sym typeface="Calibri"/>
              </a:rPr>
              <a:t>Web 2.0 Social Networks </a:t>
            </a:r>
            <a:endParaRPr lang="en-US" dirty="0">
              <a:sym typeface="Calibri"/>
            </a:endParaRP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838200" y="1825625"/>
            <a:ext cx="8788879" cy="3911051"/>
          </a:xfrm>
          <a:prstGeom prst="rect">
            <a:avLst/>
          </a:prstGeom>
        </p:spPr>
      </p:pic>
    </p:spTree>
    <p:extLst>
      <p:ext uri="{BB962C8B-B14F-4D97-AF65-F5344CB8AC3E}">
        <p14:creationId xmlns:p14="http://schemas.microsoft.com/office/powerpoint/2010/main" val="111706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p:txBody>
          <a:bodyPr/>
          <a:lstStyle/>
          <a:p>
            <a:r>
              <a:rPr lang="en-US" smtClean="0">
                <a:sym typeface="Calibri"/>
              </a:rPr>
              <a:t>Disney  </a:t>
            </a:r>
            <a:endParaRPr lang="en-US">
              <a:sym typeface="Calibri"/>
            </a:endParaRPr>
          </a:p>
        </p:txBody>
      </p:sp>
      <p:pic>
        <p:nvPicPr>
          <p:cNvPr id="532" name="Shape 532"/>
          <p:cNvPicPr preferRelativeResize="0">
            <a:picLocks noGrp="1"/>
          </p:cNvPicPr>
          <p:nvPr>
            <p:ph idx="1"/>
          </p:nvPr>
        </p:nvPicPr>
        <p:blipFill rotWithShape="1">
          <a:blip r:embed="rId3">
            <a:alphaModFix/>
          </a:blip>
          <a:stretch/>
        </p:blipFill>
        <p:spPr>
          <a:xfrm>
            <a:off x="1447800" y="2402412"/>
            <a:ext cx="9296400" cy="4025900"/>
          </a:xfrm>
        </p:spPr>
      </p:pic>
      <p:sp>
        <p:nvSpPr>
          <p:cNvPr id="533" name="Shape 533"/>
          <p:cNvSpPr txBox="1"/>
          <p:nvPr/>
        </p:nvSpPr>
        <p:spPr>
          <a:xfrm>
            <a:off x="2283110" y="1722712"/>
            <a:ext cx="7474322" cy="523219"/>
          </a:xfrm>
          <a:prstGeom prst="rect">
            <a:avLst/>
          </a:prstGeom>
          <a:noFill/>
          <a:ln>
            <a:noFill/>
          </a:ln>
        </p:spPr>
        <p:txBody>
          <a:bodyPr lIns="91425" tIns="45700" rIns="91425" bIns="45700" anchor="t" anchorCtr="0">
            <a:noAutofit/>
          </a:bodyPr>
          <a:lstStyle/>
          <a:p>
            <a:pPr>
              <a:buSzPct val="25000"/>
            </a:pPr>
            <a:r>
              <a:rPr lang="en-US" sz="2800" b="1" dirty="0">
                <a:solidFill>
                  <a:schemeClr val="bg1"/>
                </a:solidFill>
                <a:latin typeface="Calibri"/>
                <a:ea typeface="Calibri"/>
                <a:cs typeface="Calibri"/>
                <a:sym typeface="Calibri"/>
              </a:rPr>
              <a:t>ROLE OF DATA: How many tickets did we sell? </a:t>
            </a:r>
          </a:p>
        </p:txBody>
      </p:sp>
    </p:spTree>
    <p:extLst>
      <p:ext uri="{BB962C8B-B14F-4D97-AF65-F5344CB8AC3E}">
        <p14:creationId xmlns:p14="http://schemas.microsoft.com/office/powerpoint/2010/main" val="148439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p:txBody>
          <a:bodyPr/>
          <a:lstStyle/>
          <a:p>
            <a:r>
              <a:rPr lang="en-US" smtClean="0">
                <a:sym typeface="Calibri"/>
              </a:rPr>
              <a:t>Disney – Data Warehouse Stage  </a:t>
            </a:r>
            <a:endParaRPr lang="en-US">
              <a:sym typeface="Calibri"/>
            </a:endParaRPr>
          </a:p>
        </p:txBody>
      </p:sp>
      <p:pic>
        <p:nvPicPr>
          <p:cNvPr id="539" name="Shape 539"/>
          <p:cNvPicPr preferRelativeResize="0">
            <a:picLocks noGrp="1"/>
          </p:cNvPicPr>
          <p:nvPr>
            <p:ph idx="1"/>
          </p:nvPr>
        </p:nvPicPr>
        <p:blipFill rotWithShape="1">
          <a:blip r:embed="rId3">
            <a:alphaModFix/>
          </a:blip>
          <a:stretch/>
        </p:blipFill>
        <p:spPr>
          <a:xfrm>
            <a:off x="5451894" y="3107709"/>
            <a:ext cx="6121452" cy="3554533"/>
          </a:xfrm>
        </p:spPr>
      </p:pic>
      <p:sp>
        <p:nvSpPr>
          <p:cNvPr id="540" name="Shape 540"/>
          <p:cNvSpPr txBox="1"/>
          <p:nvPr/>
        </p:nvSpPr>
        <p:spPr>
          <a:xfrm>
            <a:off x="2283110" y="1722714"/>
            <a:ext cx="7474322" cy="1384995"/>
          </a:xfrm>
          <a:prstGeom prst="rect">
            <a:avLst/>
          </a:prstGeom>
          <a:noFill/>
          <a:ln>
            <a:noFill/>
          </a:ln>
        </p:spPr>
        <p:txBody>
          <a:bodyPr lIns="91425" tIns="45700" rIns="91425" bIns="45700" anchor="t" anchorCtr="0">
            <a:noAutofit/>
          </a:bodyPr>
          <a:lstStyle/>
          <a:p>
            <a:pPr>
              <a:buSzPct val="25000"/>
            </a:pPr>
            <a:r>
              <a:rPr lang="en-US" sz="2800" b="1" dirty="0">
                <a:solidFill>
                  <a:schemeClr val="bg1"/>
                </a:solidFill>
                <a:latin typeface="Calibri"/>
                <a:ea typeface="Calibri"/>
                <a:cs typeface="Calibri"/>
                <a:sym typeface="Calibri"/>
              </a:rPr>
              <a:t>ROLE OF DATA: How much did our customers spend? How can we understand different customer types?</a:t>
            </a:r>
          </a:p>
        </p:txBody>
      </p:sp>
    </p:spTree>
    <p:extLst>
      <p:ext uri="{BB962C8B-B14F-4D97-AF65-F5344CB8AC3E}">
        <p14:creationId xmlns:p14="http://schemas.microsoft.com/office/powerpoint/2010/main" val="1064659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p:txBody>
          <a:bodyPr/>
          <a:lstStyle/>
          <a:p>
            <a:r>
              <a:rPr lang="en-US" smtClean="0">
                <a:sym typeface="Calibri"/>
              </a:rPr>
              <a:t>Disney – Big Data</a:t>
            </a:r>
            <a:endParaRPr lang="en-US">
              <a:sym typeface="Calibri"/>
            </a:endParaRPr>
          </a:p>
        </p:txBody>
      </p:sp>
      <p:sp>
        <p:nvSpPr>
          <p:cNvPr id="546" name="Shape 546"/>
          <p:cNvSpPr txBox="1"/>
          <p:nvPr/>
        </p:nvSpPr>
        <p:spPr>
          <a:xfrm>
            <a:off x="2159000" y="1496656"/>
            <a:ext cx="7474322" cy="1908215"/>
          </a:xfrm>
          <a:prstGeom prst="rect">
            <a:avLst/>
          </a:prstGeom>
          <a:noFill/>
          <a:ln>
            <a:noFill/>
          </a:ln>
        </p:spPr>
        <p:txBody>
          <a:bodyPr lIns="91425" tIns="45700" rIns="91425" bIns="45700" anchor="t" anchorCtr="0">
            <a:noAutofit/>
          </a:bodyPr>
          <a:lstStyle/>
          <a:p>
            <a:pPr>
              <a:buSzPct val="25000"/>
            </a:pPr>
            <a:r>
              <a:rPr lang="en-US" sz="2800" b="1" dirty="0">
                <a:solidFill>
                  <a:schemeClr val="bg1"/>
                </a:solidFill>
                <a:latin typeface="Calibri"/>
                <a:ea typeface="Calibri"/>
                <a:cs typeface="Calibri"/>
                <a:sym typeface="Calibri"/>
              </a:rPr>
              <a:t>ROLE OF DATA: </a:t>
            </a:r>
            <a:r>
              <a:rPr lang="en-US" b="1" dirty="0">
                <a:solidFill>
                  <a:schemeClr val="bg1"/>
                </a:solidFill>
                <a:latin typeface="Calibri"/>
                <a:ea typeface="Calibri"/>
                <a:cs typeface="Calibri"/>
                <a:sym typeface="Calibri"/>
              </a:rPr>
              <a:t>What path did customers take through the park, when did they leave? How long did they stand in line? When did they spend money on souvenirs and where? How often did they go to the bathroom and did they have to wait? How long did they spend at dinner in the Mexican pavilion compared with the German pavilion?  How does the speed of entry correlate with tipping behavior?</a:t>
            </a:r>
          </a:p>
        </p:txBody>
      </p:sp>
      <p:pic>
        <p:nvPicPr>
          <p:cNvPr id="547" name="Shape 547"/>
          <p:cNvPicPr preferRelativeResize="0"/>
          <p:nvPr/>
        </p:nvPicPr>
        <p:blipFill rotWithShape="1">
          <a:blip r:embed="rId3">
            <a:alphaModFix/>
          </a:blip>
          <a:srcRect/>
          <a:stretch/>
        </p:blipFill>
        <p:spPr>
          <a:xfrm>
            <a:off x="2604273" y="3541327"/>
            <a:ext cx="6510834" cy="3150403"/>
          </a:xfrm>
          <a:prstGeom prst="rect">
            <a:avLst/>
          </a:prstGeom>
          <a:noFill/>
          <a:ln>
            <a:noFill/>
          </a:ln>
        </p:spPr>
      </p:pic>
    </p:spTree>
    <p:extLst>
      <p:ext uri="{BB962C8B-B14F-4D97-AF65-F5344CB8AC3E}">
        <p14:creationId xmlns:p14="http://schemas.microsoft.com/office/powerpoint/2010/main" val="141891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p:txBody>
          <a:bodyPr/>
          <a:lstStyle/>
          <a:p>
            <a:r>
              <a:rPr lang="en-US" smtClean="0">
                <a:sym typeface="Calibri"/>
              </a:rPr>
              <a:t>Web as Information Source</a:t>
            </a:r>
            <a:endParaRPr lang="en-US">
              <a:sym typeface="Calibri"/>
            </a:endParaRPr>
          </a:p>
        </p:txBody>
      </p:sp>
      <p:pic>
        <p:nvPicPr>
          <p:cNvPr id="553" name="Shape 553"/>
          <p:cNvPicPr preferRelativeResize="0">
            <a:picLocks noGrp="1"/>
          </p:cNvPicPr>
          <p:nvPr>
            <p:ph idx="1"/>
          </p:nvPr>
        </p:nvPicPr>
        <p:blipFill rotWithShape="1">
          <a:blip r:embed="rId3">
            <a:alphaModFix/>
          </a:blip>
          <a:srcRect l="-40915" r="-40915"/>
          <a:stretch/>
        </p:blipFill>
        <p:spPr>
          <a:xfrm>
            <a:off x="2139981" y="1825625"/>
            <a:ext cx="7912037" cy="4351338"/>
          </a:xfrm>
        </p:spPr>
      </p:pic>
      <p:sp>
        <p:nvSpPr>
          <p:cNvPr id="554" name="Shape 554"/>
          <p:cNvSpPr txBox="1"/>
          <p:nvPr/>
        </p:nvSpPr>
        <p:spPr>
          <a:xfrm>
            <a:off x="6882562" y="1806728"/>
            <a:ext cx="3648578" cy="4247316"/>
          </a:xfrm>
          <a:prstGeom prst="rect">
            <a:avLst/>
          </a:prstGeom>
          <a:noFill/>
          <a:ln>
            <a:noFill/>
          </a:ln>
        </p:spPr>
        <p:txBody>
          <a:bodyPr lIns="91425" tIns="45700" rIns="91425" bIns="45700" anchor="t" anchorCtr="0">
            <a:noAutofit/>
          </a:bodyPr>
          <a:lstStyle/>
          <a:p>
            <a:pPr>
              <a:buSzPct val="25000"/>
            </a:pPr>
            <a:r>
              <a:rPr lang="en-US">
                <a:solidFill>
                  <a:schemeClr val="dk1"/>
                </a:solidFill>
                <a:latin typeface="Calibri"/>
                <a:ea typeface="Calibri"/>
                <a:cs typeface="Calibri"/>
                <a:sym typeface="Calibri"/>
              </a:rPr>
              <a:t>Google processes about 24 petabytes (1PB=1024 TB)</a:t>
            </a:r>
          </a:p>
          <a:p>
            <a:pPr>
              <a:buSzPct val="25000"/>
            </a:pPr>
            <a:r>
              <a:rPr lang="en-US">
                <a:solidFill>
                  <a:schemeClr val="dk1"/>
                </a:solidFill>
                <a:latin typeface="Calibri"/>
                <a:ea typeface="Calibri"/>
                <a:cs typeface="Calibri"/>
                <a:sym typeface="Calibri"/>
              </a:rPr>
              <a:t> of information a day</a:t>
            </a:r>
          </a:p>
          <a:p>
            <a:endParaRPr>
              <a:solidFill>
                <a:schemeClr val="dk1"/>
              </a:solidFill>
              <a:latin typeface="Calibri"/>
              <a:ea typeface="Calibri"/>
              <a:cs typeface="Calibri"/>
              <a:sym typeface="Calibri"/>
            </a:endParaRPr>
          </a:p>
          <a:p>
            <a:pPr>
              <a:buSzPct val="25000"/>
            </a:pPr>
            <a:r>
              <a:rPr lang="en-US">
                <a:solidFill>
                  <a:schemeClr val="dk1"/>
                </a:solidFill>
                <a:latin typeface="Calibri"/>
                <a:ea typeface="Calibri"/>
                <a:cs typeface="Calibri"/>
                <a:sym typeface="Calibri"/>
              </a:rPr>
              <a:t>Approximate size of web </a:t>
            </a:r>
          </a:p>
          <a:p>
            <a:pPr>
              <a:buSzPct val="25000"/>
            </a:pPr>
            <a:r>
              <a:rPr lang="en-US">
                <a:solidFill>
                  <a:schemeClr val="dk1"/>
                </a:solidFill>
                <a:latin typeface="Calibri"/>
                <a:ea typeface="Calibri"/>
                <a:cs typeface="Calibri"/>
                <a:sym typeface="Calibri"/>
              </a:rPr>
              <a:t>1024 petabytes (1 exobyte)</a:t>
            </a:r>
          </a:p>
          <a:p>
            <a:endParaRPr>
              <a:solidFill>
                <a:schemeClr val="dk1"/>
              </a:solidFill>
              <a:latin typeface="Calibri"/>
              <a:ea typeface="Calibri"/>
              <a:cs typeface="Calibri"/>
              <a:sym typeface="Calibri"/>
            </a:endParaRPr>
          </a:p>
          <a:p>
            <a:pPr>
              <a:buSzPct val="25000"/>
            </a:pPr>
            <a:r>
              <a:rPr lang="en-US">
                <a:solidFill>
                  <a:schemeClr val="dk1"/>
                </a:solidFill>
                <a:latin typeface="Calibri"/>
                <a:ea typeface="Calibri"/>
                <a:cs typeface="Calibri"/>
                <a:sym typeface="Calibri"/>
              </a:rPr>
              <a:t>To think of it easier; if you filled a room that was 8' X 10' X 8' (ceiling) you could fit about 450 or so hard drives in there. Assuming you used even 2 TB hard drives you would still need over 1000 of those rooms filed to " download the internet".</a:t>
            </a:r>
          </a:p>
          <a:p>
            <a:pPr>
              <a:buSzPct val="25000"/>
            </a:pPr>
            <a:r>
              <a:rPr lang="en-US">
                <a:solidFill>
                  <a:schemeClr val="dk1"/>
                </a:solidFill>
                <a:latin typeface="Calibri"/>
                <a:ea typeface="Calibri"/>
                <a:cs typeface="Calibri"/>
                <a:sym typeface="Calibri"/>
              </a:rPr>
              <a:t>  </a:t>
            </a:r>
          </a:p>
        </p:txBody>
      </p:sp>
      <p:sp>
        <p:nvSpPr>
          <p:cNvPr id="555" name="Shape 555"/>
          <p:cNvSpPr/>
          <p:nvPr/>
        </p:nvSpPr>
        <p:spPr>
          <a:xfrm>
            <a:off x="6882562" y="6025006"/>
            <a:ext cx="3196030" cy="646331"/>
          </a:xfrm>
          <a:prstGeom prst="rect">
            <a:avLst/>
          </a:prstGeom>
          <a:noFill/>
          <a:ln>
            <a:noFill/>
          </a:ln>
        </p:spPr>
        <p:txBody>
          <a:bodyPr lIns="91425" tIns="45700" rIns="91425" bIns="45700" anchor="t" anchorCtr="0">
            <a:noAutofit/>
          </a:bodyPr>
          <a:lstStyle/>
          <a:p>
            <a:pPr>
              <a:buSzPct val="25000"/>
            </a:pPr>
            <a:r>
              <a:rPr lang="en-US" u="sng">
                <a:solidFill>
                  <a:schemeClr val="hlink"/>
                </a:solidFill>
                <a:latin typeface="Calibri"/>
                <a:ea typeface="Calibri"/>
                <a:cs typeface="Calibri"/>
                <a:sym typeface="Calibri"/>
                <a:hlinkClick r:id="rId4"/>
              </a:rPr>
              <a:t>http://wiki.answers.com/Q/How_large_is_the_Internet</a:t>
            </a:r>
            <a:r>
              <a:rPr lang="en-US">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134465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p:txBody>
          <a:bodyPr/>
          <a:lstStyle/>
          <a:p>
            <a:r>
              <a:rPr lang="en-US" smtClean="0">
                <a:sym typeface="Calibri"/>
              </a:rPr>
              <a:t>Big Data eScience</a:t>
            </a:r>
            <a:endParaRPr lang="en-US">
              <a:sym typeface="Calibri"/>
            </a:endParaRPr>
          </a:p>
        </p:txBody>
      </p:sp>
      <p:sp>
        <p:nvSpPr>
          <p:cNvPr id="561" name="Shape 561"/>
          <p:cNvSpPr txBox="1">
            <a:spLocks noGrp="1"/>
          </p:cNvSpPr>
          <p:nvPr>
            <p:ph idx="1"/>
          </p:nvPr>
        </p:nvSpPr>
        <p:spPr/>
        <p:txBody>
          <a:bodyPr>
            <a:normAutofit lnSpcReduction="10000"/>
          </a:bodyPr>
          <a:lstStyle/>
          <a:p>
            <a:endParaRPr lang="en-US" smtClean="0">
              <a:sym typeface="Calibri"/>
            </a:endParaRPr>
          </a:p>
          <a:p>
            <a:r>
              <a:rPr lang="en-US" smtClean="0">
                <a:sym typeface="Calibri"/>
              </a:rPr>
              <a:t>“To store the Big Data the Murchison Widefield Array  produces, you’d need almost three 1 TB hard drives every two hours,” said Prof. Wicenec. “The technical challenge isn’t just in saving the observations but how you then distribute them to astronomers from the MWA team in far-flung places so they can start using it.”</a:t>
            </a:r>
            <a:endParaRPr lang="en-US">
              <a:sym typeface="Calibri"/>
            </a:endParaRPr>
          </a:p>
        </p:txBody>
      </p:sp>
      <p:pic>
        <p:nvPicPr>
          <p:cNvPr id="562" name="Shape 562"/>
          <p:cNvPicPr preferRelativeResize="0"/>
          <p:nvPr/>
        </p:nvPicPr>
        <p:blipFill rotWithShape="1">
          <a:blip r:embed="rId3">
            <a:alphaModFix/>
          </a:blip>
          <a:srcRect/>
          <a:stretch/>
        </p:blipFill>
        <p:spPr>
          <a:xfrm>
            <a:off x="6081890" y="2247901"/>
            <a:ext cx="3809999" cy="2857499"/>
          </a:xfrm>
          <a:prstGeom prst="rect">
            <a:avLst/>
          </a:prstGeom>
          <a:noFill/>
          <a:ln>
            <a:noFill/>
          </a:ln>
        </p:spPr>
      </p:pic>
      <p:pic>
        <p:nvPicPr>
          <p:cNvPr id="563" name="Shape 563"/>
          <p:cNvPicPr preferRelativeResize="0"/>
          <p:nvPr/>
        </p:nvPicPr>
        <p:blipFill rotWithShape="1">
          <a:blip r:embed="rId4">
            <a:alphaModFix/>
          </a:blip>
          <a:srcRect/>
          <a:stretch/>
        </p:blipFill>
        <p:spPr>
          <a:xfrm>
            <a:off x="2032000" y="381000"/>
            <a:ext cx="8128000" cy="6096000"/>
          </a:xfrm>
          <a:prstGeom prst="rect">
            <a:avLst/>
          </a:prstGeom>
          <a:noFill/>
          <a:ln>
            <a:noFill/>
          </a:ln>
        </p:spPr>
      </p:pic>
    </p:spTree>
    <p:extLst>
      <p:ext uri="{BB962C8B-B14F-4D97-AF65-F5344CB8AC3E}">
        <p14:creationId xmlns:p14="http://schemas.microsoft.com/office/powerpoint/2010/main" val="123196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p:txBody>
          <a:bodyPr/>
          <a:lstStyle/>
          <a:p>
            <a:r>
              <a:rPr lang="en-US" smtClean="0">
                <a:sym typeface="Calibri"/>
              </a:rPr>
              <a:t>Big Data and Astronomy</a:t>
            </a:r>
            <a:endParaRPr lang="en-US">
              <a:sym typeface="Calibri"/>
            </a:endParaRPr>
          </a:p>
        </p:txBody>
      </p:sp>
      <p:pic>
        <p:nvPicPr>
          <p:cNvPr id="569" name="Shape 569"/>
          <p:cNvPicPr preferRelativeResize="0">
            <a:picLocks noGrp="1"/>
          </p:cNvPicPr>
          <p:nvPr>
            <p:ph idx="1"/>
          </p:nvPr>
        </p:nvPicPr>
        <p:blipFill rotWithShape="1">
          <a:blip r:embed="rId3">
            <a:alphaModFix/>
          </a:blip>
          <a:srcRect l="-18187" r="-18186"/>
          <a:stretch/>
        </p:blipFill>
        <p:spPr>
          <a:xfrm>
            <a:off x="-228700" y="1690687"/>
            <a:ext cx="6324700" cy="3985493"/>
          </a:xfrm>
        </p:spPr>
      </p:pic>
      <p:sp>
        <p:nvSpPr>
          <p:cNvPr id="570" name="Shape 570"/>
          <p:cNvSpPr/>
          <p:nvPr/>
        </p:nvSpPr>
        <p:spPr>
          <a:xfrm>
            <a:off x="6096000" y="1988424"/>
            <a:ext cx="4572000" cy="4154973"/>
          </a:xfrm>
          <a:prstGeom prst="rect">
            <a:avLst/>
          </a:prstGeom>
          <a:noFill/>
          <a:ln>
            <a:noFill/>
          </a:ln>
        </p:spPr>
        <p:txBody>
          <a:bodyPr lIns="91425" tIns="45700" rIns="91425" bIns="45700" anchor="t" anchorCtr="0">
            <a:noAutofit/>
          </a:bodyPr>
          <a:lstStyle/>
          <a:p>
            <a:endParaRPr sz="3200" dirty="0">
              <a:solidFill>
                <a:schemeClr val="bg1"/>
              </a:solidFill>
              <a:latin typeface="Calibri"/>
              <a:ea typeface="Calibri"/>
              <a:cs typeface="Calibri"/>
              <a:sym typeface="Calibri"/>
            </a:endParaRPr>
          </a:p>
          <a:p>
            <a:pPr>
              <a:buSzPct val="25000"/>
            </a:pPr>
            <a:r>
              <a:rPr lang="en-US" sz="3200" dirty="0">
                <a:solidFill>
                  <a:schemeClr val="bg1"/>
                </a:solidFill>
                <a:latin typeface="Calibri"/>
                <a:ea typeface="Calibri"/>
                <a:cs typeface="Calibri"/>
                <a:sym typeface="Calibri"/>
              </a:rPr>
              <a:t>“To store the Big Data the MWA produces, you’d need almost three 1 TB hard drives every two hours” </a:t>
            </a:r>
          </a:p>
        </p:txBody>
      </p:sp>
      <p:sp>
        <p:nvSpPr>
          <p:cNvPr id="571" name="Shape 571"/>
          <p:cNvSpPr/>
          <p:nvPr/>
        </p:nvSpPr>
        <p:spPr>
          <a:xfrm>
            <a:off x="1224952" y="6196167"/>
            <a:ext cx="6507938" cy="244966"/>
          </a:xfrm>
          <a:prstGeom prst="rect">
            <a:avLst/>
          </a:prstGeom>
          <a:noFill/>
          <a:ln>
            <a:noFill/>
          </a:ln>
        </p:spPr>
        <p:txBody>
          <a:bodyPr lIns="91425" tIns="45700" rIns="91425" bIns="45700" anchor="t" anchorCtr="0">
            <a:noAutofit/>
          </a:bodyPr>
          <a:lstStyle/>
          <a:p>
            <a:pPr>
              <a:buSzPct val="25000"/>
            </a:pPr>
            <a:r>
              <a:rPr lang="en-US" u="sng" smtClean="0">
                <a:solidFill>
                  <a:schemeClr val="hlink"/>
                </a:solidFill>
                <a:latin typeface="Calibri"/>
                <a:ea typeface="Calibri"/>
                <a:cs typeface="Calibri"/>
                <a:sym typeface="Calibri"/>
                <a:hlinkClick r:id="rId4"/>
              </a:rPr>
              <a:t>Source: http</a:t>
            </a:r>
            <a:r>
              <a:rPr lang="en-US" u="sng" dirty="0">
                <a:solidFill>
                  <a:schemeClr val="hlink"/>
                </a:solidFill>
                <a:latin typeface="Calibri"/>
                <a:ea typeface="Calibri"/>
                <a:cs typeface="Calibri"/>
                <a:sym typeface="Calibri"/>
                <a:hlinkClick r:id="rId4"/>
              </a:rPr>
              <a:t>://www.skatelescope.org/news/pawsey-centre/</a:t>
            </a:r>
            <a:r>
              <a:rPr lang="en-US"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1609134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253" name="Shape 253"/>
          <p:cNvPicPr preferRelativeResize="0">
            <a:picLocks noGrp="1"/>
          </p:cNvPicPr>
          <p:nvPr>
            <p:ph idx="1"/>
          </p:nvPr>
        </p:nvPicPr>
        <p:blipFill rotWithShape="1">
          <a:blip r:embed="rId3">
            <a:alphaModFix/>
          </a:blip>
          <a:stretch/>
        </p:blipFill>
        <p:spPr>
          <a:xfrm>
            <a:off x="600428" y="1913382"/>
            <a:ext cx="7738531" cy="4351338"/>
          </a:xfrm>
        </p:spPr>
      </p:pic>
      <p:sp>
        <p:nvSpPr>
          <p:cNvPr id="254" name="Shape 254"/>
          <p:cNvSpPr/>
          <p:nvPr/>
        </p:nvSpPr>
        <p:spPr>
          <a:xfrm>
            <a:off x="1820334" y="2574037"/>
            <a:ext cx="3386666" cy="3416309"/>
          </a:xfrm>
          <a:prstGeom prst="rect">
            <a:avLst/>
          </a:prstGeom>
          <a:noFill/>
          <a:ln>
            <a:noFill/>
          </a:ln>
        </p:spPr>
        <p:txBody>
          <a:bodyPr lIns="91425" tIns="45700" rIns="91425" bIns="45700" anchor="t" anchorCtr="0">
            <a:noAutofit/>
          </a:bodyPr>
          <a:lstStyle/>
          <a:p>
            <a:pPr>
              <a:buSzPct val="25000"/>
            </a:pPr>
            <a:r>
              <a:rPr lang="en-US" sz="2400">
                <a:solidFill>
                  <a:schemeClr val="lt1"/>
                </a:solidFill>
                <a:latin typeface="Calibri"/>
                <a:ea typeface="Calibri"/>
                <a:cs typeface="Calibri"/>
                <a:sym typeface="Calibri"/>
              </a:rPr>
              <a:t>“Despite some incredulous political pundits, the FiveThirtyEight statistician appears to have correctly predicted the winner in all 50 states in the presidential election.”</a:t>
            </a:r>
          </a:p>
        </p:txBody>
      </p:sp>
      <p:pic>
        <p:nvPicPr>
          <p:cNvPr id="255" name="Shape 255" descr="Screen Shot 2013-08-21 at 10.54.50 PM.png"/>
          <p:cNvPicPr preferRelativeResize="0"/>
          <p:nvPr/>
        </p:nvPicPr>
        <p:blipFill rotWithShape="1">
          <a:blip r:embed="rId4">
            <a:alphaModFix/>
          </a:blip>
          <a:srcRect/>
          <a:stretch/>
        </p:blipFill>
        <p:spPr>
          <a:xfrm>
            <a:off x="600428" y="142431"/>
            <a:ext cx="7886700" cy="2057400"/>
          </a:xfrm>
          <a:prstGeom prst="rect">
            <a:avLst/>
          </a:prstGeom>
          <a:noFill/>
          <a:ln>
            <a:noFill/>
          </a:ln>
        </p:spPr>
      </p:pic>
      <p:sp>
        <p:nvSpPr>
          <p:cNvPr id="256" name="Shape 256"/>
          <p:cNvSpPr/>
          <p:nvPr/>
        </p:nvSpPr>
        <p:spPr>
          <a:xfrm>
            <a:off x="600428" y="6316407"/>
            <a:ext cx="10067571" cy="738664"/>
          </a:xfrm>
          <a:prstGeom prst="rect">
            <a:avLst/>
          </a:prstGeom>
          <a:noFill/>
          <a:ln>
            <a:noFill/>
          </a:ln>
        </p:spPr>
        <p:txBody>
          <a:bodyPr lIns="91425" tIns="45700" rIns="91425" bIns="45700" anchor="t" anchorCtr="0">
            <a:noAutofit/>
          </a:bodyPr>
          <a:lstStyle/>
          <a:p>
            <a:pPr>
              <a:buSzPct val="25000"/>
            </a:pPr>
            <a:r>
              <a:rPr lang="en-US" sz="1400" dirty="0">
                <a:solidFill>
                  <a:schemeClr val="dk1"/>
                </a:solidFill>
                <a:latin typeface="Calibri"/>
                <a:ea typeface="Calibri"/>
                <a:cs typeface="Calibri"/>
                <a:sym typeface="Calibri"/>
              </a:rPr>
              <a:t>Source: </a:t>
            </a:r>
            <a:r>
              <a:rPr lang="en-US" sz="1400" u="sng" dirty="0">
                <a:solidFill>
                  <a:schemeClr val="hlink"/>
                </a:solidFill>
                <a:latin typeface="Calibri"/>
                <a:ea typeface="Calibri"/>
                <a:cs typeface="Calibri"/>
                <a:sym typeface="Calibri"/>
                <a:hlinkClick r:id="rId5"/>
              </a:rPr>
              <a:t>http://news.cnet.com/8301-13510_3-57546161-21/obamas-win-a-big-vindication-for-nate-silver-king-of-the-quants/</a:t>
            </a:r>
            <a:r>
              <a:rPr lang="en-US" sz="14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157503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r>
              <a:rPr lang="en-US" smtClean="0">
                <a:sym typeface="Calibri"/>
              </a:rPr>
              <a:t>Agenda</a:t>
            </a:r>
            <a:endParaRPr lang="en-US">
              <a:sym typeface="Calibri"/>
            </a:endParaRPr>
          </a:p>
        </p:txBody>
      </p:sp>
      <p:sp>
        <p:nvSpPr>
          <p:cNvPr id="112" name="Shape 112"/>
          <p:cNvSpPr txBox="1">
            <a:spLocks noGrp="1"/>
          </p:cNvSpPr>
          <p:nvPr>
            <p:ph idx="1"/>
          </p:nvPr>
        </p:nvSpPr>
        <p:spPr/>
        <p:txBody>
          <a:bodyPr>
            <a:normAutofit fontScale="92500" lnSpcReduction="10000"/>
          </a:bodyPr>
          <a:lstStyle/>
          <a:p>
            <a:r>
              <a:rPr lang="en-US" dirty="0" smtClean="0">
                <a:sym typeface="Calibri"/>
              </a:rPr>
              <a:t>Information and society</a:t>
            </a:r>
          </a:p>
          <a:p>
            <a:r>
              <a:rPr lang="en-US" dirty="0" smtClean="0">
                <a:sym typeface="Calibri"/>
              </a:rPr>
              <a:t>What do we mean by being a data scientist?</a:t>
            </a:r>
          </a:p>
          <a:p>
            <a:r>
              <a:rPr lang="en-US" dirty="0" smtClean="0">
                <a:sym typeface="Calibri"/>
              </a:rPr>
              <a:t>Let’s get excited about analytics</a:t>
            </a:r>
          </a:p>
          <a:p>
            <a:r>
              <a:rPr lang="en-US" dirty="0" smtClean="0">
                <a:sym typeface="Calibri"/>
              </a:rPr>
              <a:t>Analytics Overview</a:t>
            </a:r>
          </a:p>
          <a:p>
            <a:pPr lvl="1"/>
            <a:r>
              <a:rPr lang="en-US" dirty="0" smtClean="0">
                <a:sym typeface="Calibri"/>
              </a:rPr>
              <a:t>Visualization, Statistics, and Machine Learning</a:t>
            </a:r>
          </a:p>
          <a:p>
            <a:r>
              <a:rPr lang="en-US" dirty="0" smtClean="0">
                <a:sym typeface="Calibri"/>
              </a:rPr>
              <a:t>Technology </a:t>
            </a:r>
            <a:r>
              <a:rPr lang="en-US" dirty="0">
                <a:sym typeface="Calibri"/>
              </a:rPr>
              <a:t>Platforms</a:t>
            </a:r>
          </a:p>
          <a:p>
            <a:pPr lvl="1"/>
            <a:r>
              <a:rPr lang="en-US" dirty="0">
                <a:sym typeface="Calibri"/>
              </a:rPr>
              <a:t>Docker </a:t>
            </a:r>
          </a:p>
          <a:p>
            <a:pPr lvl="1"/>
            <a:r>
              <a:rPr lang="en-US" dirty="0">
                <a:sym typeface="Calibri"/>
              </a:rPr>
              <a:t>Azure</a:t>
            </a:r>
          </a:p>
        </p:txBody>
      </p:sp>
    </p:spTree>
    <p:extLst>
      <p:ext uri="{BB962C8B-B14F-4D97-AF65-F5344CB8AC3E}">
        <p14:creationId xmlns:p14="http://schemas.microsoft.com/office/powerpoint/2010/main" val="1965967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p:txBody>
          <a:bodyPr/>
          <a:lstStyle/>
          <a:p>
            <a:r>
              <a:rPr lang="en-US" smtClean="0">
                <a:sym typeface="Calibri"/>
              </a:rPr>
              <a:t>Big Data and Entrepreneurs</a:t>
            </a:r>
            <a:endParaRPr lang="en-US">
              <a:sym typeface="Calibri"/>
            </a:endParaRPr>
          </a:p>
        </p:txBody>
      </p:sp>
      <p:pic>
        <p:nvPicPr>
          <p:cNvPr id="589" name="Shape 589"/>
          <p:cNvPicPr preferRelativeResize="0">
            <a:picLocks noGrp="1"/>
          </p:cNvPicPr>
          <p:nvPr>
            <p:ph idx="1"/>
          </p:nvPr>
        </p:nvPicPr>
        <p:blipFill rotWithShape="1">
          <a:blip r:embed="rId3">
            <a:alphaModFix/>
          </a:blip>
          <a:srcRect t="-27458" b="-27459"/>
          <a:stretch/>
        </p:blipFill>
        <p:spPr>
          <a:xfrm>
            <a:off x="4826000" y="3302850"/>
            <a:ext cx="2540000" cy="1396887"/>
          </a:xfrm>
        </p:spPr>
      </p:pic>
      <p:pic>
        <p:nvPicPr>
          <p:cNvPr id="590" name="Shape 590"/>
          <p:cNvPicPr preferRelativeResize="0"/>
          <p:nvPr/>
        </p:nvPicPr>
        <p:blipFill rotWithShape="1">
          <a:blip r:embed="rId4">
            <a:alphaModFix/>
          </a:blip>
          <a:srcRect/>
          <a:stretch/>
        </p:blipFill>
        <p:spPr>
          <a:xfrm>
            <a:off x="6096002" y="2055283"/>
            <a:ext cx="2946399" cy="774700"/>
          </a:xfrm>
          <a:prstGeom prst="rect">
            <a:avLst/>
          </a:prstGeom>
          <a:noFill/>
          <a:ln>
            <a:noFill/>
          </a:ln>
        </p:spPr>
      </p:pic>
      <p:pic>
        <p:nvPicPr>
          <p:cNvPr id="591" name="Shape 591"/>
          <p:cNvPicPr preferRelativeResize="0"/>
          <p:nvPr/>
        </p:nvPicPr>
        <p:blipFill rotWithShape="1">
          <a:blip r:embed="rId5">
            <a:alphaModFix/>
          </a:blip>
          <a:srcRect/>
          <a:stretch/>
        </p:blipFill>
        <p:spPr>
          <a:xfrm>
            <a:off x="2230967" y="3195773"/>
            <a:ext cx="2924669" cy="938782"/>
          </a:xfrm>
          <a:prstGeom prst="rect">
            <a:avLst/>
          </a:prstGeom>
          <a:noFill/>
          <a:ln>
            <a:noFill/>
          </a:ln>
        </p:spPr>
      </p:pic>
      <p:pic>
        <p:nvPicPr>
          <p:cNvPr id="592" name="Shape 592" descr="Screen Shot 2013-08-24 at 1.48.48 PM.png"/>
          <p:cNvPicPr preferRelativeResize="0"/>
          <p:nvPr/>
        </p:nvPicPr>
        <p:blipFill rotWithShape="1">
          <a:blip r:embed="rId6">
            <a:alphaModFix/>
          </a:blip>
          <a:srcRect/>
          <a:stretch/>
        </p:blipFill>
        <p:spPr>
          <a:xfrm>
            <a:off x="1524000" y="4382910"/>
            <a:ext cx="9144000" cy="907046"/>
          </a:xfrm>
          <a:prstGeom prst="rect">
            <a:avLst/>
          </a:prstGeom>
          <a:noFill/>
          <a:ln>
            <a:noFill/>
          </a:ln>
        </p:spPr>
      </p:pic>
      <p:pic>
        <p:nvPicPr>
          <p:cNvPr id="593" name="Shape 593"/>
          <p:cNvPicPr preferRelativeResize="0"/>
          <p:nvPr/>
        </p:nvPicPr>
        <p:blipFill rotWithShape="1">
          <a:blip r:embed="rId7">
            <a:alphaModFix/>
          </a:blip>
          <a:srcRect/>
          <a:stretch/>
        </p:blipFill>
        <p:spPr>
          <a:xfrm>
            <a:off x="5969001" y="3120984"/>
            <a:ext cx="3471333" cy="1111375"/>
          </a:xfrm>
          <a:prstGeom prst="rect">
            <a:avLst/>
          </a:prstGeom>
          <a:noFill/>
          <a:ln>
            <a:noFill/>
          </a:ln>
        </p:spPr>
      </p:pic>
    </p:spTree>
    <p:extLst>
      <p:ext uri="{BB962C8B-B14F-4D97-AF65-F5344CB8AC3E}">
        <p14:creationId xmlns:p14="http://schemas.microsoft.com/office/powerpoint/2010/main" val="165236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p:nvPr/>
        </p:nvSpPr>
        <p:spPr>
          <a:xfrm>
            <a:off x="255917" y="6281634"/>
            <a:ext cx="6172199" cy="369332"/>
          </a:xfrm>
          <a:prstGeom prst="rect">
            <a:avLst/>
          </a:prstGeom>
          <a:noFill/>
          <a:ln>
            <a:noFill/>
          </a:ln>
        </p:spPr>
        <p:txBody>
          <a:bodyPr lIns="91425" tIns="45700" rIns="91425" bIns="45700" anchor="t" anchorCtr="0">
            <a:noAutofit/>
          </a:bodyPr>
          <a:lstStyle/>
          <a:p>
            <a:pPr>
              <a:buSzPct val="25000"/>
            </a:pPr>
            <a:r>
              <a:rPr lang="en-US" dirty="0" smtClean="0">
                <a:solidFill>
                  <a:schemeClr val="bg1"/>
                </a:solidFill>
                <a:latin typeface="Calibri"/>
                <a:ea typeface="Calibri"/>
                <a:cs typeface="Calibri"/>
                <a:sym typeface="Calibri"/>
              </a:rPr>
              <a:t>Trailer</a:t>
            </a:r>
            <a:r>
              <a:rPr lang="en-US" dirty="0" smtClean="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hlinkClick r:id="rId3"/>
              </a:rPr>
              <a:t>http</a:t>
            </a:r>
            <a:r>
              <a:rPr lang="en-US" dirty="0">
                <a:solidFill>
                  <a:schemeClr val="dk1"/>
                </a:solidFill>
                <a:latin typeface="Calibri"/>
                <a:ea typeface="Calibri"/>
                <a:cs typeface="Calibri"/>
                <a:sym typeface="Calibri"/>
                <a:hlinkClick r:id="rId3"/>
              </a:rPr>
              <a:t>://</a:t>
            </a:r>
            <a:r>
              <a:rPr lang="en-US" dirty="0" err="1">
                <a:solidFill>
                  <a:schemeClr val="dk1"/>
                </a:solidFill>
                <a:latin typeface="Calibri"/>
                <a:ea typeface="Calibri"/>
                <a:cs typeface="Calibri"/>
                <a:sym typeface="Calibri"/>
                <a:hlinkClick r:id="rId3"/>
              </a:rPr>
              <a:t>www.youtube.com</a:t>
            </a:r>
            <a:r>
              <a:rPr lang="en-US" dirty="0">
                <a:solidFill>
                  <a:schemeClr val="dk1"/>
                </a:solidFill>
                <a:latin typeface="Calibri"/>
                <a:ea typeface="Calibri"/>
                <a:cs typeface="Calibri"/>
                <a:sym typeface="Calibri"/>
                <a:hlinkClick r:id="rId3"/>
              </a:rPr>
              <a:t>/</a:t>
            </a:r>
            <a:r>
              <a:rPr lang="en-US" dirty="0" err="1">
                <a:solidFill>
                  <a:schemeClr val="dk1"/>
                </a:solidFill>
                <a:latin typeface="Calibri"/>
                <a:ea typeface="Calibri"/>
                <a:cs typeface="Calibri"/>
                <a:sym typeface="Calibri"/>
                <a:hlinkClick r:id="rId3"/>
              </a:rPr>
              <a:t>watch?v</a:t>
            </a:r>
            <a:r>
              <a:rPr lang="en-US" dirty="0">
                <a:solidFill>
                  <a:schemeClr val="dk1"/>
                </a:solidFill>
                <a:latin typeface="Calibri"/>
                <a:ea typeface="Calibri"/>
                <a:cs typeface="Calibri"/>
                <a:sym typeface="Calibri"/>
                <a:hlinkClick r:id="rId3"/>
              </a:rPr>
              <a:t>=</a:t>
            </a:r>
            <a:r>
              <a:rPr lang="en-US" dirty="0" err="1">
                <a:solidFill>
                  <a:schemeClr val="dk1"/>
                </a:solidFill>
                <a:latin typeface="Calibri"/>
                <a:ea typeface="Calibri"/>
                <a:cs typeface="Calibri"/>
                <a:sym typeface="Calibri"/>
                <a:hlinkClick r:id="rId3"/>
              </a:rPr>
              <a:t>AiAHlZVgXjk</a:t>
            </a:r>
            <a:endParaRPr lang="en-US" dirty="0">
              <a:solidFill>
                <a:schemeClr val="dk1"/>
              </a:solidFill>
              <a:latin typeface="Calibri"/>
              <a:ea typeface="Calibri"/>
              <a:cs typeface="Calibri"/>
              <a:sym typeface="Calibri"/>
            </a:endParaRPr>
          </a:p>
        </p:txBody>
      </p:sp>
      <p:pic>
        <p:nvPicPr>
          <p:cNvPr id="7" name="Picture 6"/>
          <p:cNvPicPr>
            <a:picLocks noChangeAspect="1"/>
          </p:cNvPicPr>
          <p:nvPr/>
        </p:nvPicPr>
        <p:blipFill>
          <a:blip r:embed="rId4"/>
          <a:stretch>
            <a:fillRect/>
          </a:stretch>
        </p:blipFill>
        <p:spPr>
          <a:xfrm>
            <a:off x="0" y="0"/>
            <a:ext cx="9092242" cy="5994989"/>
          </a:xfrm>
          <a:prstGeom prst="rect">
            <a:avLst/>
          </a:prstGeom>
        </p:spPr>
      </p:pic>
      <p:sp>
        <p:nvSpPr>
          <p:cNvPr id="8" name="Rectangle 7"/>
          <p:cNvSpPr/>
          <p:nvPr/>
        </p:nvSpPr>
        <p:spPr>
          <a:xfrm>
            <a:off x="6235730" y="6004635"/>
            <a:ext cx="6096000" cy="923330"/>
          </a:xfrm>
          <a:prstGeom prst="rect">
            <a:avLst/>
          </a:prstGeom>
        </p:spPr>
        <p:txBody>
          <a:bodyPr>
            <a:spAutoFit/>
          </a:bodyPr>
          <a:lstStyle/>
          <a:p>
            <a:r>
              <a:rPr lang="en-US" dirty="0">
                <a:solidFill>
                  <a:schemeClr val="bg1"/>
                </a:solidFill>
              </a:rPr>
              <a:t>By Darryl Leewood (Own work) [CC BY-SA 3.0 (http://</a:t>
            </a:r>
            <a:r>
              <a:rPr lang="en-US" dirty="0" err="1">
                <a:solidFill>
                  <a:schemeClr val="bg1"/>
                </a:solidFill>
              </a:rPr>
              <a:t>creativecommons.org</a:t>
            </a:r>
            <a:r>
              <a:rPr lang="en-US" dirty="0">
                <a:solidFill>
                  <a:schemeClr val="bg1"/>
                </a:solidFill>
              </a:rPr>
              <a:t>/licenses/by-</a:t>
            </a:r>
            <a:r>
              <a:rPr lang="en-US" dirty="0" err="1">
                <a:solidFill>
                  <a:schemeClr val="bg1"/>
                </a:solidFill>
              </a:rPr>
              <a:t>sa</a:t>
            </a:r>
            <a:r>
              <a:rPr lang="en-US" dirty="0">
                <a:solidFill>
                  <a:schemeClr val="bg1"/>
                </a:solidFill>
              </a:rPr>
              <a:t>/3.0)], via Wikimedia Commons</a:t>
            </a:r>
          </a:p>
        </p:txBody>
      </p:sp>
    </p:spTree>
    <p:extLst>
      <p:ext uri="{BB962C8B-B14F-4D97-AF65-F5344CB8AC3E}">
        <p14:creationId xmlns:p14="http://schemas.microsoft.com/office/powerpoint/2010/main" val="599754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p:txBody>
          <a:bodyPr/>
          <a:lstStyle/>
          <a:p>
            <a:r>
              <a:rPr lang="en-US" smtClean="0">
                <a:sym typeface="Calibri"/>
              </a:rPr>
              <a:t>Google Flu Trends</a:t>
            </a:r>
            <a:endParaRPr lang="en-US">
              <a:sym typeface="Calibri"/>
            </a:endParaRPr>
          </a:p>
        </p:txBody>
      </p:sp>
      <p:pic>
        <p:nvPicPr>
          <p:cNvPr id="283" name="Shape 283"/>
          <p:cNvPicPr preferRelativeResize="0">
            <a:picLocks noGrp="1"/>
          </p:cNvPicPr>
          <p:nvPr>
            <p:ph idx="1"/>
          </p:nvPr>
        </p:nvPicPr>
        <p:blipFill rotWithShape="1">
          <a:blip r:embed="rId3">
            <a:alphaModFix/>
          </a:blip>
          <a:stretch/>
        </p:blipFill>
        <p:spPr>
          <a:xfrm>
            <a:off x="2700391" y="1825625"/>
            <a:ext cx="6791218" cy="4351338"/>
          </a:xfrm>
        </p:spPr>
      </p:pic>
      <p:sp>
        <p:nvSpPr>
          <p:cNvPr id="284" name="Shape 284"/>
          <p:cNvSpPr/>
          <p:nvPr/>
        </p:nvSpPr>
        <p:spPr>
          <a:xfrm>
            <a:off x="2977445" y="6323169"/>
            <a:ext cx="6152443" cy="369332"/>
          </a:xfrm>
          <a:prstGeom prst="rect">
            <a:avLst/>
          </a:prstGeom>
          <a:noFill/>
          <a:ln>
            <a:noFill/>
          </a:ln>
        </p:spPr>
        <p:txBody>
          <a:bodyPr lIns="91425" tIns="45700" rIns="91425" bIns="45700" anchor="t" anchorCtr="0">
            <a:noAutofit/>
          </a:bodyPr>
          <a:lstStyle/>
          <a:p>
            <a:pPr>
              <a:buSzPct val="25000"/>
            </a:pPr>
            <a:r>
              <a:rPr lang="en-US" u="sng">
                <a:solidFill>
                  <a:schemeClr val="hlink"/>
                </a:solidFill>
                <a:latin typeface="Calibri"/>
                <a:ea typeface="Calibri"/>
                <a:cs typeface="Calibri"/>
                <a:sym typeface="Calibri"/>
                <a:hlinkClick r:id="rId4"/>
              </a:rPr>
              <a:t>http://www.google.org/flutrends/about/how.html</a:t>
            </a:r>
            <a:r>
              <a:rPr lang="en-US">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730449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p:txBody>
          <a:bodyPr>
            <a:normAutofit fontScale="90000"/>
          </a:bodyPr>
          <a:lstStyle/>
          <a:p>
            <a:r>
              <a:rPr lang="en-US" smtClean="0">
                <a:sym typeface="Calibri"/>
              </a:rPr>
              <a:t>The Expression of Emotions in 20th Century Books</a:t>
            </a:r>
            <a:endParaRPr lang="en-US">
              <a:sym typeface="Calibri"/>
            </a:endParaRPr>
          </a:p>
        </p:txBody>
      </p:sp>
      <p:pic>
        <p:nvPicPr>
          <p:cNvPr id="290" name="Shape 290"/>
          <p:cNvPicPr preferRelativeResize="0">
            <a:picLocks noGrp="1"/>
          </p:cNvPicPr>
          <p:nvPr>
            <p:ph idx="1"/>
          </p:nvPr>
        </p:nvPicPr>
        <p:blipFill rotWithShape="1">
          <a:blip r:embed="rId3">
            <a:alphaModFix/>
          </a:blip>
          <a:srcRect l="-39552" r="-39552"/>
          <a:stretch/>
        </p:blipFill>
        <p:spPr>
          <a:xfrm>
            <a:off x="-793032" y="1846066"/>
            <a:ext cx="7912102" cy="4351338"/>
          </a:xfrm>
        </p:spPr>
      </p:pic>
      <p:sp>
        <p:nvSpPr>
          <p:cNvPr id="291" name="Shape 291"/>
          <p:cNvSpPr/>
          <p:nvPr/>
        </p:nvSpPr>
        <p:spPr>
          <a:xfrm>
            <a:off x="5722069" y="1750788"/>
            <a:ext cx="4988263" cy="4524305"/>
          </a:xfrm>
          <a:prstGeom prst="rect">
            <a:avLst/>
          </a:prstGeom>
          <a:noFill/>
          <a:ln>
            <a:noFill/>
          </a:ln>
        </p:spPr>
        <p:txBody>
          <a:bodyPr lIns="91425" tIns="45700" rIns="91425" bIns="45700" anchor="t" anchorCtr="0">
            <a:noAutofit/>
          </a:bodyPr>
          <a:lstStyle/>
          <a:p>
            <a:pPr>
              <a:buSzPct val="25000"/>
            </a:pPr>
            <a:r>
              <a:rPr lang="en-US" sz="2400" dirty="0">
                <a:solidFill>
                  <a:schemeClr val="bg1"/>
                </a:solidFill>
                <a:latin typeface="Calibri"/>
                <a:ea typeface="Calibri"/>
                <a:cs typeface="Calibri"/>
                <a:sym typeface="Calibri"/>
              </a:rPr>
              <a:t>“using the data set provided by Google that includes word frequencies in roughly 4% of all books published up to the year 2008. We find evidence for distinct historical periods of positive and negative moods”</a:t>
            </a:r>
          </a:p>
        </p:txBody>
      </p:sp>
      <p:sp>
        <p:nvSpPr>
          <p:cNvPr id="292" name="Shape 292"/>
          <p:cNvSpPr/>
          <p:nvPr/>
        </p:nvSpPr>
        <p:spPr>
          <a:xfrm>
            <a:off x="5207001" y="6352783"/>
            <a:ext cx="5503332" cy="523219"/>
          </a:xfrm>
          <a:prstGeom prst="rect">
            <a:avLst/>
          </a:prstGeom>
          <a:noFill/>
          <a:ln>
            <a:noFill/>
          </a:ln>
        </p:spPr>
        <p:txBody>
          <a:bodyPr lIns="91425" tIns="45700" rIns="91425" bIns="45700" anchor="t" anchorCtr="0">
            <a:noAutofit/>
          </a:bodyPr>
          <a:lstStyle/>
          <a:p>
            <a:pPr>
              <a:buSzPct val="25000"/>
            </a:pPr>
            <a:r>
              <a:rPr lang="en-US" sz="1400" dirty="0">
                <a:solidFill>
                  <a:schemeClr val="bg1"/>
                </a:solidFill>
                <a:latin typeface="Calibri"/>
                <a:ea typeface="Calibri"/>
                <a:cs typeface="Calibri"/>
                <a:sym typeface="Calibri"/>
              </a:rPr>
              <a:t>Source: </a:t>
            </a:r>
            <a:r>
              <a:rPr lang="en-US" sz="1400" u="sng" dirty="0">
                <a:solidFill>
                  <a:schemeClr val="hlink"/>
                </a:solidFill>
                <a:latin typeface="Calibri"/>
                <a:ea typeface="Calibri"/>
                <a:cs typeface="Calibri"/>
                <a:sym typeface="Calibri"/>
                <a:hlinkClick r:id="rId4"/>
              </a:rPr>
              <a:t>http://www.plosone.org/article/info:doi/10.1371/journal.pone.0059030</a:t>
            </a:r>
            <a:r>
              <a:rPr lang="en-US" sz="1400" dirty="0">
                <a:solidFill>
                  <a:schemeClr val="dk1"/>
                </a:solidFill>
                <a:latin typeface="Calibri"/>
                <a:ea typeface="Calibri"/>
                <a:cs typeface="Calibri"/>
                <a:sym typeface="Calibri"/>
              </a:rPr>
              <a:t> </a:t>
            </a:r>
          </a:p>
        </p:txBody>
      </p:sp>
    </p:spTree>
    <p:extLst>
      <p:ext uri="{BB962C8B-B14F-4D97-AF65-F5344CB8AC3E}">
        <p14:creationId xmlns:p14="http://schemas.microsoft.com/office/powerpoint/2010/main" val="1484217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120770" y="365125"/>
            <a:ext cx="11887200" cy="1325563"/>
          </a:xfrm>
        </p:spPr>
        <p:txBody>
          <a:bodyPr>
            <a:normAutofit fontScale="90000"/>
          </a:bodyPr>
          <a:lstStyle/>
          <a:p>
            <a:r>
              <a:rPr lang="en-US" dirty="0" smtClean="0">
                <a:sym typeface="Calibri"/>
              </a:rPr>
              <a:t>The Internet, the Original Big Data Problem</a:t>
            </a:r>
            <a:endParaRPr lang="en-US" dirty="0">
              <a:sym typeface="Calibri"/>
            </a:endParaRPr>
          </a:p>
        </p:txBody>
      </p:sp>
      <p:sp>
        <p:nvSpPr>
          <p:cNvPr id="583" name="Shape 583"/>
          <p:cNvSpPr txBox="1">
            <a:spLocks noGrp="1"/>
          </p:cNvSpPr>
          <p:nvPr>
            <p:ph idx="1"/>
          </p:nvPr>
        </p:nvSpPr>
        <p:spPr/>
        <p:txBody>
          <a:bodyPr>
            <a:normAutofit/>
          </a:bodyPr>
          <a:lstStyle/>
          <a:p>
            <a:pPr marL="0" indent="0">
              <a:buNone/>
            </a:pPr>
            <a:r>
              <a:rPr lang="en-US" dirty="0" smtClean="0">
                <a:sym typeface="Calibri"/>
              </a:rPr>
              <a:t>“</a:t>
            </a:r>
            <a:r>
              <a:rPr lang="en-US" dirty="0"/>
              <a:t>PageRank works by counting the number and quality of links to a page to determine a rough estimate of how important the website is. The underlying assumption is that more important websites are likely to receive more links from other websites</a:t>
            </a:r>
            <a:r>
              <a:rPr lang="en-US" dirty="0" smtClean="0"/>
              <a:t>.</a:t>
            </a:r>
            <a:r>
              <a:rPr lang="en-US" baseline="30000" dirty="0" smtClean="0"/>
              <a:t>”</a:t>
            </a:r>
          </a:p>
          <a:p>
            <a:pPr marL="0" indent="0">
              <a:buNone/>
            </a:pPr>
            <a:r>
              <a:rPr lang="en-US" sz="2800" dirty="0" smtClean="0">
                <a:sym typeface="Calibri"/>
              </a:rPr>
              <a:t>- </a:t>
            </a:r>
            <a:r>
              <a:rPr lang="en-US" sz="2800" dirty="0">
                <a:sym typeface="Calibri"/>
              </a:rPr>
              <a:t>From</a:t>
            </a:r>
            <a:r>
              <a:rPr lang="en-US" sz="2800" dirty="0">
                <a:sym typeface="Calibri"/>
              </a:rPr>
              <a:t> "Facts about Google and </a:t>
            </a:r>
            <a:r>
              <a:rPr lang="en-US" sz="2800" dirty="0" smtClean="0">
                <a:sym typeface="Calibri"/>
              </a:rPr>
              <a:t>Competition” via </a:t>
            </a:r>
            <a:r>
              <a:rPr lang="en-US" sz="2800" dirty="0">
                <a:sym typeface="Calibri"/>
              </a:rPr>
              <a:t>W</a:t>
            </a:r>
            <a:r>
              <a:rPr lang="en-US" sz="2800" dirty="0" smtClean="0">
                <a:sym typeface="Calibri"/>
              </a:rPr>
              <a:t>ikipedia </a:t>
            </a:r>
            <a:r>
              <a:rPr lang="en-US" sz="2800" dirty="0">
                <a:sym typeface="Calibri"/>
              </a:rPr>
              <a:t>[https://</a:t>
            </a:r>
            <a:r>
              <a:rPr lang="en-US" sz="2800" dirty="0" err="1" smtClean="0">
                <a:sym typeface="Calibri"/>
              </a:rPr>
              <a:t>en.wikipedia.org</a:t>
            </a:r>
            <a:r>
              <a:rPr lang="en-US" sz="2800" dirty="0" smtClean="0">
                <a:sym typeface="Calibri"/>
              </a:rPr>
              <a:t>/wiki/PageRank]. </a:t>
            </a:r>
            <a:endParaRPr lang="en-US" sz="2800" dirty="0">
              <a:sym typeface="Calibri"/>
            </a:endParaRPr>
          </a:p>
        </p:txBody>
      </p:sp>
    </p:spTree>
    <p:extLst>
      <p:ext uri="{BB962C8B-B14F-4D97-AF65-F5344CB8AC3E}">
        <p14:creationId xmlns:p14="http://schemas.microsoft.com/office/powerpoint/2010/main" val="2129913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Other Examples of Analytics Changing the World?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9283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13825"/>
            <a:ext cx="9144000" cy="2387600"/>
          </a:xfrm>
        </p:spPr>
        <p:txBody>
          <a:bodyPr/>
          <a:lstStyle/>
          <a:p>
            <a:r>
              <a:rPr lang="en-US" smtClean="0"/>
              <a:t>Data science is hard.</a:t>
            </a:r>
            <a:endParaRPr lang="en-US" dirty="0"/>
          </a:p>
        </p:txBody>
      </p:sp>
    </p:spTree>
    <p:extLst>
      <p:ext uri="{BB962C8B-B14F-4D97-AF65-F5344CB8AC3E}">
        <p14:creationId xmlns:p14="http://schemas.microsoft.com/office/powerpoint/2010/main" val="68296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p:txBody>
          <a:bodyPr>
            <a:normAutofit/>
          </a:bodyPr>
          <a:lstStyle/>
          <a:p>
            <a:r>
              <a:rPr lang="en-US" sz="5400" dirty="0" smtClean="0">
                <a:sym typeface="Calibri"/>
              </a:rPr>
              <a:t>What is a “Data Scientist”?</a:t>
            </a:r>
            <a:endParaRPr lang="en-US" sz="5400" dirty="0">
              <a:sym typeface="Calibri"/>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4156"/>
            <a:ext cx="12192000" cy="3466868"/>
          </a:xfrm>
          <a:prstGeom prst="rect">
            <a:avLst/>
          </a:prstGeom>
        </p:spPr>
      </p:pic>
      <p:sp>
        <p:nvSpPr>
          <p:cNvPr id="10" name="TextBox 9"/>
          <p:cNvSpPr txBox="1"/>
          <p:nvPr/>
        </p:nvSpPr>
        <p:spPr>
          <a:xfrm>
            <a:off x="0" y="5552104"/>
            <a:ext cx="9282022" cy="584775"/>
          </a:xfrm>
          <a:prstGeom prst="rect">
            <a:avLst/>
          </a:prstGeom>
          <a:noFill/>
        </p:spPr>
        <p:txBody>
          <a:bodyPr wrap="square" rtlCol="0">
            <a:spAutoFit/>
          </a:bodyPr>
          <a:lstStyle/>
          <a:p>
            <a:r>
              <a:rPr lang="en-US" sz="3200" dirty="0" smtClean="0">
                <a:solidFill>
                  <a:schemeClr val="bg1"/>
                </a:solidFill>
              </a:rPr>
              <a:t>Accessed from Google Trends on 8/26/2016</a:t>
            </a:r>
          </a:p>
        </p:txBody>
      </p:sp>
    </p:spTree>
    <p:extLst>
      <p:ext uri="{BB962C8B-B14F-4D97-AF65-F5344CB8AC3E}">
        <p14:creationId xmlns:p14="http://schemas.microsoft.com/office/powerpoint/2010/main" val="1604004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123027"/>
            <a:ext cx="9144000" cy="2387600"/>
          </a:xfrm>
        </p:spPr>
        <p:txBody>
          <a:bodyPr>
            <a:normAutofit fontScale="90000"/>
          </a:bodyPr>
          <a:lstStyle/>
          <a:p>
            <a:r>
              <a:rPr lang="en-US" dirty="0"/>
              <a:t>“There’s a joke running around on Twitter that the definition of a data scientist is ‘a data analyst who lives in </a:t>
            </a:r>
            <a:r>
              <a:rPr lang="en-US" dirty="0" smtClean="0"/>
              <a:t>California.’”</a:t>
            </a:r>
            <a:endParaRPr lang="en-US" dirty="0"/>
          </a:p>
        </p:txBody>
      </p:sp>
      <p:sp>
        <p:nvSpPr>
          <p:cNvPr id="5" name="Subtitle 4"/>
          <p:cNvSpPr>
            <a:spLocks noGrp="1"/>
          </p:cNvSpPr>
          <p:nvPr>
            <p:ph type="subTitle" idx="1"/>
          </p:nvPr>
        </p:nvSpPr>
        <p:spPr>
          <a:xfrm>
            <a:off x="1524000" y="4982265"/>
            <a:ext cx="9144000" cy="1655762"/>
          </a:xfrm>
        </p:spPr>
        <p:txBody>
          <a:bodyPr/>
          <a:lstStyle/>
          <a:p>
            <a:r>
              <a:rPr lang="en-US"/>
              <a:t>— Malcolm Chisholm</a:t>
            </a:r>
          </a:p>
        </p:txBody>
      </p:sp>
      <p:sp>
        <p:nvSpPr>
          <p:cNvPr id="6" name="Rectangle 5"/>
          <p:cNvSpPr/>
          <p:nvPr/>
        </p:nvSpPr>
        <p:spPr>
          <a:xfrm>
            <a:off x="0" y="6488668"/>
            <a:ext cx="12192000" cy="369332"/>
          </a:xfrm>
          <a:prstGeom prst="rect">
            <a:avLst/>
          </a:prstGeom>
        </p:spPr>
        <p:txBody>
          <a:bodyPr wrap="square">
            <a:spAutoFit/>
          </a:bodyPr>
          <a:lstStyle/>
          <a:p>
            <a:r>
              <a:rPr lang="en-US" dirty="0" smtClean="0">
                <a:solidFill>
                  <a:schemeClr val="bg1"/>
                </a:solidFill>
              </a:rPr>
              <a:t>From: </a:t>
            </a:r>
            <a:r>
              <a:rPr lang="en-US" dirty="0" smtClean="0">
                <a:solidFill>
                  <a:schemeClr val="bg1"/>
                </a:solidFill>
                <a:hlinkClick r:id="rId2"/>
              </a:rPr>
              <a:t>http</a:t>
            </a:r>
            <a:r>
              <a:rPr lang="en-US" dirty="0">
                <a:solidFill>
                  <a:schemeClr val="bg1"/>
                </a:solidFill>
                <a:hlinkClick r:id="rId2"/>
              </a:rPr>
              <a:t>://bigdata-madesimple.com/what-is-a-data-scientist-14-definitions-of-a-data-scientist</a:t>
            </a:r>
            <a:r>
              <a:rPr lang="en-US" dirty="0" smtClean="0">
                <a:solidFill>
                  <a:schemeClr val="bg1"/>
                </a:solidFill>
                <a:hlinkClick r:id="rId2"/>
              </a:rPr>
              <a:t>/</a:t>
            </a:r>
            <a:r>
              <a:rPr lang="en-US" dirty="0" smtClean="0">
                <a:solidFill>
                  <a:schemeClr val="bg1"/>
                </a:solidFill>
              </a:rPr>
              <a:t> by </a:t>
            </a:r>
            <a:r>
              <a:rPr lang="en-US" dirty="0" err="1">
                <a:solidFill>
                  <a:schemeClr val="bg1"/>
                </a:solidFill>
              </a:rPr>
              <a:t>Baiju</a:t>
            </a:r>
            <a:r>
              <a:rPr lang="en-US" dirty="0">
                <a:solidFill>
                  <a:schemeClr val="bg1"/>
                </a:solidFill>
              </a:rPr>
              <a:t> NT</a:t>
            </a:r>
            <a:endParaRPr lang="en-US" dirty="0">
              <a:solidFill>
                <a:schemeClr val="bg1"/>
              </a:solidFill>
            </a:endParaRPr>
          </a:p>
        </p:txBody>
      </p:sp>
    </p:spTree>
    <p:extLst>
      <p:ext uri="{BB962C8B-B14F-4D97-AF65-F5344CB8AC3E}">
        <p14:creationId xmlns:p14="http://schemas.microsoft.com/office/powerpoint/2010/main" val="63937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427793"/>
            <a:ext cx="12192000" cy="2387600"/>
          </a:xfrm>
        </p:spPr>
        <p:txBody>
          <a:bodyPr>
            <a:normAutofit fontScale="90000"/>
          </a:bodyPr>
          <a:lstStyle/>
          <a:p>
            <a:r>
              <a:rPr lang="en-US" dirty="0" smtClean="0"/>
              <a:t>Data </a:t>
            </a:r>
            <a:r>
              <a:rPr lang="en-US" dirty="0"/>
              <a:t>scientists are “analytically-minded, statistically and mathematically sophisticated data engineers who can infer insights into business and other complex systems out of large quantities of </a:t>
            </a:r>
            <a:r>
              <a:rPr lang="en-US" dirty="0" smtClean="0"/>
              <a:t>data</a:t>
            </a:r>
            <a:r>
              <a:rPr lang="en-US" dirty="0"/>
              <a:t>.</a:t>
            </a:r>
            <a:r>
              <a:rPr lang="en-US" dirty="0" smtClean="0"/>
              <a:t>”</a:t>
            </a:r>
            <a:endParaRPr lang="en-US" dirty="0"/>
          </a:p>
        </p:txBody>
      </p:sp>
      <p:sp>
        <p:nvSpPr>
          <p:cNvPr id="5" name="Subtitle 4"/>
          <p:cNvSpPr>
            <a:spLocks noGrp="1"/>
          </p:cNvSpPr>
          <p:nvPr>
            <p:ph type="subTitle" idx="1"/>
          </p:nvPr>
        </p:nvSpPr>
        <p:spPr>
          <a:xfrm>
            <a:off x="1524000" y="5845453"/>
            <a:ext cx="9144000" cy="1655762"/>
          </a:xfrm>
        </p:spPr>
        <p:txBody>
          <a:bodyPr/>
          <a:lstStyle/>
          <a:p>
            <a:r>
              <a:rPr lang="en-US" dirty="0" smtClean="0"/>
              <a:t>— </a:t>
            </a:r>
            <a:r>
              <a:rPr lang="en-US" dirty="0"/>
              <a:t>Steve </a:t>
            </a:r>
            <a:r>
              <a:rPr lang="en-US" dirty="0" err="1"/>
              <a:t>Hillion</a:t>
            </a:r>
            <a:endParaRPr lang="en-US" dirty="0"/>
          </a:p>
        </p:txBody>
      </p:sp>
      <p:sp>
        <p:nvSpPr>
          <p:cNvPr id="6" name="Rectangle 5"/>
          <p:cNvSpPr/>
          <p:nvPr/>
        </p:nvSpPr>
        <p:spPr>
          <a:xfrm>
            <a:off x="0" y="6488668"/>
            <a:ext cx="12192000" cy="369332"/>
          </a:xfrm>
          <a:prstGeom prst="rect">
            <a:avLst/>
          </a:prstGeom>
        </p:spPr>
        <p:txBody>
          <a:bodyPr wrap="square">
            <a:spAutoFit/>
          </a:bodyPr>
          <a:lstStyle/>
          <a:p>
            <a:r>
              <a:rPr lang="en-US" dirty="0" smtClean="0">
                <a:solidFill>
                  <a:schemeClr val="bg1"/>
                </a:solidFill>
              </a:rPr>
              <a:t>From: </a:t>
            </a:r>
            <a:r>
              <a:rPr lang="en-US" dirty="0" smtClean="0">
                <a:solidFill>
                  <a:schemeClr val="bg1"/>
                </a:solidFill>
                <a:hlinkClick r:id="rId2"/>
              </a:rPr>
              <a:t>http</a:t>
            </a:r>
            <a:r>
              <a:rPr lang="en-US" dirty="0">
                <a:solidFill>
                  <a:schemeClr val="bg1"/>
                </a:solidFill>
                <a:hlinkClick r:id="rId2"/>
              </a:rPr>
              <a:t>://bigdata-madesimple.com/what-is-a-data-scientist-14-definitions-of-a-data-scientist</a:t>
            </a:r>
            <a:r>
              <a:rPr lang="en-US" dirty="0" smtClean="0">
                <a:solidFill>
                  <a:schemeClr val="bg1"/>
                </a:solidFill>
                <a:hlinkClick r:id="rId2"/>
              </a:rPr>
              <a:t>/</a:t>
            </a:r>
            <a:r>
              <a:rPr lang="en-US" dirty="0" smtClean="0">
                <a:solidFill>
                  <a:schemeClr val="bg1"/>
                </a:solidFill>
              </a:rPr>
              <a:t> by </a:t>
            </a:r>
            <a:r>
              <a:rPr lang="en-US" dirty="0" err="1">
                <a:solidFill>
                  <a:schemeClr val="bg1"/>
                </a:solidFill>
              </a:rPr>
              <a:t>Baiju</a:t>
            </a:r>
            <a:r>
              <a:rPr lang="en-US" dirty="0">
                <a:solidFill>
                  <a:schemeClr val="bg1"/>
                </a:solidFill>
              </a:rPr>
              <a:t> NT</a:t>
            </a:r>
            <a:endParaRPr lang="en-US" dirty="0">
              <a:solidFill>
                <a:schemeClr val="bg1"/>
              </a:solidFill>
            </a:endParaRPr>
          </a:p>
        </p:txBody>
      </p:sp>
    </p:spTree>
    <p:extLst>
      <p:ext uri="{BB962C8B-B14F-4D97-AF65-F5344CB8AC3E}">
        <p14:creationId xmlns:p14="http://schemas.microsoft.com/office/powerpoint/2010/main" val="345764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Rules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Laptops/phones down when lecture/discussion</a:t>
            </a:r>
          </a:p>
          <a:p>
            <a:r>
              <a:rPr lang="en-US" dirty="0" smtClean="0"/>
              <a:t>Laptops up for exercises and hands on exercises</a:t>
            </a:r>
          </a:p>
          <a:p>
            <a:endParaRPr lang="en-US" dirty="0"/>
          </a:p>
          <a:p>
            <a:pPr marL="0" indent="0">
              <a:buNone/>
            </a:pPr>
            <a:r>
              <a:rPr lang="en-US" sz="4800" dirty="0" smtClean="0"/>
              <a:t>DON’T WORRY, WE WILL GET A GOOD MIX OF EACH!</a:t>
            </a:r>
          </a:p>
          <a:p>
            <a:pPr marL="0" indent="0">
              <a:buNone/>
            </a:pPr>
            <a:endParaRPr lang="en-US" sz="4800" dirty="0" smtClean="0"/>
          </a:p>
          <a:p>
            <a:pPr marL="0" indent="0">
              <a:buNone/>
            </a:pPr>
            <a:r>
              <a:rPr lang="en-US" sz="4800" dirty="0" smtClean="0"/>
              <a:t>See what influenced me:</a:t>
            </a:r>
            <a:endParaRPr lang="en-US" sz="4800" dirty="0"/>
          </a:p>
          <a:p>
            <a:pPr marL="0" indent="0">
              <a:buNone/>
            </a:pPr>
            <a:r>
              <a:rPr lang="en-US" sz="4800" dirty="0">
                <a:hlinkClick r:id="rId2"/>
              </a:rPr>
              <a:t>https://medium.com/@cshirky/why-i-just-asked-my-students-to-put-their-laptops-away-7f5f7c50f368#.</a:t>
            </a:r>
            <a:r>
              <a:rPr lang="en-US" sz="4800" dirty="0" smtClean="0">
                <a:hlinkClick r:id="rId2"/>
              </a:rPr>
              <a:t>h6b8fie71</a:t>
            </a:r>
            <a:r>
              <a:rPr lang="en-US" sz="4800" dirty="0" smtClean="0"/>
              <a:t> </a:t>
            </a:r>
            <a:endParaRPr lang="en-US" sz="4800" dirty="0"/>
          </a:p>
        </p:txBody>
      </p:sp>
    </p:spTree>
    <p:extLst>
      <p:ext uri="{BB962C8B-B14F-4D97-AF65-F5344CB8AC3E}">
        <p14:creationId xmlns:p14="http://schemas.microsoft.com/office/powerpoint/2010/main" val="68853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48574" y="365125"/>
            <a:ext cx="11743426" cy="1325563"/>
          </a:xfrm>
        </p:spPr>
        <p:txBody>
          <a:bodyPr>
            <a:noAutofit/>
          </a:bodyPr>
          <a:lstStyle/>
          <a:p>
            <a:r>
              <a:rPr lang="en-US" sz="5400" dirty="0" smtClean="0">
                <a:sym typeface="Calibri"/>
              </a:rPr>
              <a:t>What skills are needed as a data scientist?</a:t>
            </a:r>
            <a:endParaRPr lang="en-US" sz="5400" dirty="0">
              <a:sym typeface="Calibri"/>
            </a:endParaRPr>
          </a:p>
        </p:txBody>
      </p:sp>
    </p:spTree>
    <p:extLst>
      <p:ext uri="{BB962C8B-B14F-4D97-AF65-F5344CB8AC3E}">
        <p14:creationId xmlns:p14="http://schemas.microsoft.com/office/powerpoint/2010/main" val="1075591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p:txBody>
          <a:bodyPr/>
          <a:lstStyle/>
          <a:p>
            <a:r>
              <a:rPr lang="en-US" smtClean="0">
                <a:sym typeface="Calibri"/>
              </a:rPr>
              <a:t>Key Tools of the Data Scientist</a:t>
            </a:r>
            <a:endParaRPr lang="en-US">
              <a:sym typeface="Calibri"/>
            </a:endParaRPr>
          </a:p>
        </p:txBody>
      </p:sp>
      <p:sp>
        <p:nvSpPr>
          <p:cNvPr id="8" name="Rectangle 7"/>
          <p:cNvSpPr/>
          <p:nvPr/>
        </p:nvSpPr>
        <p:spPr>
          <a:xfrm>
            <a:off x="867071" y="6436865"/>
            <a:ext cx="6538328" cy="369332"/>
          </a:xfrm>
          <a:prstGeom prst="rect">
            <a:avLst/>
          </a:prstGeom>
        </p:spPr>
        <p:txBody>
          <a:bodyPr wrap="none">
            <a:spAutoFit/>
          </a:bodyPr>
          <a:lstStyle/>
          <a:p>
            <a:r>
              <a:rPr lang="en-US" dirty="0" smtClean="0">
                <a:solidFill>
                  <a:schemeClr val="bg1"/>
                </a:solidFill>
              </a:rPr>
              <a:t>From: http</a:t>
            </a:r>
            <a:r>
              <a:rPr lang="en-US" dirty="0">
                <a:solidFill>
                  <a:schemeClr val="bg1"/>
                </a:solidFill>
              </a:rPr>
              <a:t>://</a:t>
            </a:r>
            <a:r>
              <a:rPr lang="en-US" dirty="0" err="1">
                <a:solidFill>
                  <a:schemeClr val="bg1"/>
                </a:solidFill>
              </a:rPr>
              <a:t>blog.udacity.com</a:t>
            </a:r>
            <a:r>
              <a:rPr lang="en-US" dirty="0">
                <a:solidFill>
                  <a:schemeClr val="bg1"/>
                </a:solidFill>
              </a:rPr>
              <a:t>/2014/11/data-science-job-</a:t>
            </a:r>
            <a:r>
              <a:rPr lang="en-US" dirty="0" err="1">
                <a:solidFill>
                  <a:schemeClr val="bg1"/>
                </a:solidFill>
              </a:rPr>
              <a:t>skills.html</a:t>
            </a:r>
            <a:endParaRPr lang="en-US" dirty="0">
              <a:solidFill>
                <a:schemeClr val="bg1"/>
              </a:solidFill>
            </a:endParaRPr>
          </a:p>
        </p:txBody>
      </p:sp>
      <p:sp>
        <p:nvSpPr>
          <p:cNvPr id="10" name="Rectangle 9"/>
          <p:cNvSpPr/>
          <p:nvPr/>
        </p:nvSpPr>
        <p:spPr>
          <a:xfrm>
            <a:off x="838200" y="1420107"/>
            <a:ext cx="6596071" cy="5016758"/>
          </a:xfrm>
          <a:prstGeom prst="rect">
            <a:avLst/>
          </a:prstGeom>
        </p:spPr>
        <p:txBody>
          <a:bodyPr wrap="square">
            <a:spAutoFit/>
          </a:bodyPr>
          <a:lstStyle/>
          <a:p>
            <a:pPr marL="457200" indent="-457200">
              <a:buFont typeface="Arial" charset="0"/>
              <a:buChar char="•"/>
            </a:pPr>
            <a:r>
              <a:rPr lang="en-US" sz="3200" b="1" dirty="0">
                <a:solidFill>
                  <a:schemeClr val="bg1"/>
                </a:solidFill>
              </a:rPr>
              <a:t>Basic </a:t>
            </a:r>
            <a:r>
              <a:rPr lang="en-US" sz="3200" b="1" dirty="0" smtClean="0">
                <a:solidFill>
                  <a:schemeClr val="bg1"/>
                </a:solidFill>
              </a:rPr>
              <a:t>Tools (R &amp; PYTHON &amp; SQL) </a:t>
            </a:r>
          </a:p>
          <a:p>
            <a:pPr marL="457200" indent="-457200">
              <a:buFont typeface="Arial" charset="0"/>
              <a:buChar char="•"/>
            </a:pPr>
            <a:r>
              <a:rPr lang="en-US" sz="3200" b="1" dirty="0">
                <a:solidFill>
                  <a:schemeClr val="bg1"/>
                </a:solidFill>
              </a:rPr>
              <a:t>Basic </a:t>
            </a:r>
            <a:r>
              <a:rPr lang="en-US" sz="3200" b="1" dirty="0" smtClean="0">
                <a:solidFill>
                  <a:schemeClr val="bg1"/>
                </a:solidFill>
              </a:rPr>
              <a:t>Statistics</a:t>
            </a:r>
          </a:p>
          <a:p>
            <a:pPr marL="457200" indent="-457200">
              <a:buFont typeface="Arial" charset="0"/>
              <a:buChar char="•"/>
            </a:pPr>
            <a:r>
              <a:rPr lang="en-US" sz="3200" b="1" dirty="0" smtClean="0">
                <a:solidFill>
                  <a:schemeClr val="bg1"/>
                </a:solidFill>
              </a:rPr>
              <a:t>Machine Learning</a:t>
            </a:r>
          </a:p>
          <a:p>
            <a:pPr marL="457200" indent="-457200">
              <a:buFont typeface="Arial" charset="0"/>
              <a:buChar char="•"/>
            </a:pPr>
            <a:r>
              <a:rPr lang="en-US" sz="3200" b="1" dirty="0" smtClean="0">
                <a:solidFill>
                  <a:schemeClr val="bg1"/>
                </a:solidFill>
              </a:rPr>
              <a:t>Multivariable </a:t>
            </a:r>
            <a:r>
              <a:rPr lang="en-US" sz="3200" b="1" dirty="0">
                <a:solidFill>
                  <a:schemeClr val="bg1"/>
                </a:solidFill>
              </a:rPr>
              <a:t>Calculus and Linear </a:t>
            </a:r>
            <a:r>
              <a:rPr lang="en-US" sz="3200" b="1" dirty="0" smtClean="0">
                <a:solidFill>
                  <a:schemeClr val="bg1"/>
                </a:solidFill>
              </a:rPr>
              <a:t>Algebra</a:t>
            </a:r>
            <a:r>
              <a:rPr lang="en-US" sz="3200" dirty="0" smtClean="0">
                <a:solidFill>
                  <a:schemeClr val="bg1"/>
                </a:solidFill>
              </a:rPr>
              <a:t> </a:t>
            </a:r>
            <a:endParaRPr lang="en-US" sz="3200" b="1" dirty="0" smtClean="0">
              <a:solidFill>
                <a:schemeClr val="bg1"/>
              </a:solidFill>
            </a:endParaRPr>
          </a:p>
          <a:p>
            <a:pPr marL="457200" indent="-457200">
              <a:buFont typeface="Arial" charset="0"/>
              <a:buChar char="•"/>
            </a:pPr>
            <a:r>
              <a:rPr lang="en-US" sz="3200" b="1" dirty="0">
                <a:solidFill>
                  <a:schemeClr val="bg1"/>
                </a:solidFill>
              </a:rPr>
              <a:t>Data Munging</a:t>
            </a:r>
            <a:endParaRPr lang="en-US" sz="3200" b="1" dirty="0">
              <a:solidFill>
                <a:schemeClr val="bg1"/>
              </a:solidFill>
            </a:endParaRPr>
          </a:p>
          <a:p>
            <a:pPr marL="457200" indent="-457200">
              <a:buFont typeface="Arial" charset="0"/>
              <a:buChar char="•"/>
            </a:pPr>
            <a:r>
              <a:rPr lang="en-US" sz="3200" b="1" dirty="0">
                <a:solidFill>
                  <a:schemeClr val="bg1"/>
                </a:solidFill>
              </a:rPr>
              <a:t>Data Visualization &amp; </a:t>
            </a:r>
            <a:r>
              <a:rPr lang="en-US" sz="3200" b="1" dirty="0" smtClean="0">
                <a:solidFill>
                  <a:schemeClr val="bg1"/>
                </a:solidFill>
              </a:rPr>
              <a:t>Communication</a:t>
            </a:r>
          </a:p>
          <a:p>
            <a:pPr marL="457200" indent="-457200">
              <a:buFont typeface="Arial" charset="0"/>
              <a:buChar char="•"/>
            </a:pPr>
            <a:r>
              <a:rPr lang="en-US" sz="3200" b="1" dirty="0">
                <a:solidFill>
                  <a:schemeClr val="bg1"/>
                </a:solidFill>
              </a:rPr>
              <a:t>Software </a:t>
            </a:r>
            <a:r>
              <a:rPr lang="en-US" sz="3200" b="1" dirty="0" smtClean="0">
                <a:solidFill>
                  <a:schemeClr val="bg1"/>
                </a:solidFill>
              </a:rPr>
              <a:t>Engineering</a:t>
            </a:r>
            <a:endParaRPr lang="en-US" sz="3200" b="1" dirty="0">
              <a:solidFill>
                <a:schemeClr val="bg1"/>
              </a:solidFill>
            </a:endParaRPr>
          </a:p>
          <a:p>
            <a:pPr marL="457200" indent="-457200">
              <a:buFont typeface="Arial" charset="0"/>
              <a:buChar char="•"/>
            </a:pPr>
            <a:r>
              <a:rPr lang="en-US" sz="3200" b="1" dirty="0" smtClean="0">
                <a:solidFill>
                  <a:schemeClr val="bg1"/>
                </a:solidFill>
              </a:rPr>
              <a:t>Thinking </a:t>
            </a:r>
            <a:r>
              <a:rPr lang="en-US" sz="3200" b="1" dirty="0">
                <a:solidFill>
                  <a:schemeClr val="bg1"/>
                </a:solidFill>
              </a:rPr>
              <a:t>Like A Data </a:t>
            </a:r>
            <a:r>
              <a:rPr lang="en-US" sz="3200" b="1" dirty="0" smtClean="0">
                <a:solidFill>
                  <a:schemeClr val="bg1"/>
                </a:solidFill>
              </a:rPr>
              <a:t>Scientist</a:t>
            </a:r>
            <a:endParaRPr lang="en-US" sz="3200" dirty="0">
              <a:solidFill>
                <a:schemeClr val="bg1"/>
              </a:solidFill>
            </a:endParaRPr>
          </a:p>
        </p:txBody>
      </p:sp>
    </p:spTree>
    <p:extLst>
      <p:ext uri="{BB962C8B-B14F-4D97-AF65-F5344CB8AC3E}">
        <p14:creationId xmlns:p14="http://schemas.microsoft.com/office/powerpoint/2010/main" val="1859729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r>
              <a:rPr lang="en-US" smtClean="0">
                <a:sym typeface="Calibri"/>
              </a:rPr>
              <a:t>Data Science Venn Diagram</a:t>
            </a:r>
            <a:endParaRPr lang="en-US">
              <a:sym typeface="Calibri"/>
            </a:endParaRPr>
          </a:p>
        </p:txBody>
      </p:sp>
      <p:sp>
        <p:nvSpPr>
          <p:cNvPr id="211" name="Shape 211"/>
          <p:cNvSpPr/>
          <p:nvPr/>
        </p:nvSpPr>
        <p:spPr>
          <a:xfrm>
            <a:off x="1013713" y="6074407"/>
            <a:ext cx="9631283" cy="646331"/>
          </a:xfrm>
          <a:prstGeom prst="rect">
            <a:avLst/>
          </a:prstGeom>
          <a:noFill/>
          <a:ln>
            <a:noFill/>
          </a:ln>
        </p:spPr>
        <p:txBody>
          <a:bodyPr lIns="91425" tIns="45700" rIns="91425" bIns="45700" anchor="t" anchorCtr="0">
            <a:noAutofit/>
          </a:bodyPr>
          <a:lstStyle/>
          <a:p>
            <a:pPr>
              <a:buSzPct val="25000"/>
            </a:pPr>
            <a:r>
              <a:rPr lang="en-US" dirty="0">
                <a:solidFill>
                  <a:schemeClr val="bg1"/>
                </a:solidFill>
                <a:latin typeface="Calibri"/>
                <a:ea typeface="Calibri"/>
                <a:cs typeface="Calibri"/>
                <a:sym typeface="Calibri"/>
              </a:rPr>
              <a:t>Source</a:t>
            </a:r>
            <a:r>
              <a:rPr lang="en-US" dirty="0" smtClean="0">
                <a:solidFill>
                  <a:schemeClr val="bg1"/>
                </a:solidFill>
                <a:latin typeface="Calibri"/>
                <a:ea typeface="Calibri"/>
                <a:cs typeface="Calibri"/>
                <a:sym typeface="Calibri"/>
              </a:rPr>
              <a:t>:</a:t>
            </a:r>
            <a:r>
              <a:rPr lang="en-US" u="sng" dirty="0">
                <a:solidFill>
                  <a:schemeClr val="bg1"/>
                </a:solidFill>
                <a:ea typeface="Calibri"/>
                <a:cs typeface="Calibri"/>
                <a:sym typeface="Calibri"/>
                <a:hlinkClick r:id="rId3"/>
              </a:rPr>
              <a:t> </a:t>
            </a:r>
            <a:r>
              <a:rPr lang="en-US" u="sng" dirty="0" smtClean="0">
                <a:solidFill>
                  <a:schemeClr val="bg1"/>
                </a:solidFill>
                <a:ea typeface="Calibri"/>
                <a:cs typeface="Calibri"/>
                <a:sym typeface="Calibri"/>
                <a:hlinkClick r:id="rId3"/>
              </a:rPr>
              <a:t>http://drewconway.com/zia/2013/3/26/the-data-science-venn-diagram</a:t>
            </a:r>
            <a:endParaRPr lang="en-US" dirty="0">
              <a:solidFill>
                <a:schemeClr val="bg1"/>
              </a:solidFill>
              <a:latin typeface="Calibri"/>
              <a:ea typeface="Calibri"/>
              <a:cs typeface="Calibri"/>
              <a:sym typeface="Calibri"/>
            </a:endParaRPr>
          </a:p>
        </p:txBody>
      </p:sp>
      <p:sp>
        <p:nvSpPr>
          <p:cNvPr id="7" name="Content Placeholder 6"/>
          <p:cNvSpPr>
            <a:spLocks noGrp="1"/>
          </p:cNvSpPr>
          <p:nvPr>
            <p:ph idx="1"/>
          </p:nvPr>
        </p:nvSpPr>
        <p:spPr/>
        <p:txBody>
          <a:bodyPr/>
          <a:lstStyle/>
          <a:p>
            <a:r>
              <a:rPr lang="en-US" dirty="0" smtClean="0"/>
              <a:t>Hacking Skills</a:t>
            </a:r>
          </a:p>
          <a:p>
            <a:r>
              <a:rPr lang="en-US" dirty="0" smtClean="0"/>
              <a:t>Math &amp; Statistics Knowledge</a:t>
            </a:r>
          </a:p>
          <a:p>
            <a:r>
              <a:rPr lang="en-US" dirty="0" smtClean="0"/>
              <a:t>Substantive Expertise</a:t>
            </a:r>
            <a:endParaRPr lang="en-US" dirty="0"/>
          </a:p>
        </p:txBody>
      </p:sp>
    </p:spTree>
    <p:extLst>
      <p:ext uri="{BB962C8B-B14F-4D97-AF65-F5344CB8AC3E}">
        <p14:creationId xmlns:p14="http://schemas.microsoft.com/office/powerpoint/2010/main" val="1698136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100305" y="321289"/>
          <a:ext cx="6588369" cy="6004560"/>
        </p:xfrm>
        <a:graphic>
          <a:graphicData uri="http://schemas.openxmlformats.org/drawingml/2006/table">
            <a:tbl>
              <a:tblPr>
                <a:tableStyleId>{5C22544A-7EE6-4342-B048-85BDC9FD1C3A}</a:tableStyleId>
              </a:tblPr>
              <a:tblGrid>
                <a:gridCol w="2196123"/>
                <a:gridCol w="2196123"/>
                <a:gridCol w="2196123"/>
              </a:tblGrid>
              <a:tr h="431800">
                <a:tc>
                  <a:txBody>
                    <a:bodyPr/>
                    <a:lstStyle/>
                    <a:p>
                      <a:pPr algn="l" fontAlgn="b"/>
                      <a:r>
                        <a:rPr lang="en-US" sz="3200" u="none" strike="noStrike" dirty="0">
                          <a:solidFill>
                            <a:schemeClr val="bg1"/>
                          </a:solidFill>
                          <a:effectLst/>
                        </a:rPr>
                        <a:t>Tool</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is-IS" sz="3200" u="none" strike="noStrike" dirty="0">
                          <a:solidFill>
                            <a:schemeClr val="bg1"/>
                          </a:solidFill>
                          <a:effectLst/>
                        </a:rPr>
                        <a:t>2016</a:t>
                      </a:r>
                      <a:endParaRPr lang="is-IS" sz="3200" b="0" i="0" u="none" strike="noStrike" dirty="0">
                        <a:solidFill>
                          <a:schemeClr val="bg1"/>
                        </a:solidFill>
                        <a:effectLst/>
                        <a:latin typeface="Calibri" charset="0"/>
                      </a:endParaRPr>
                    </a:p>
                  </a:txBody>
                  <a:tcPr marL="12700" marR="12700" marT="12700" marB="0" anchor="b">
                    <a:noFill/>
                  </a:tcPr>
                </a:tc>
                <a:tc>
                  <a:txBody>
                    <a:bodyPr/>
                    <a:lstStyle/>
                    <a:p>
                      <a:pPr algn="ctr" fontAlgn="b"/>
                      <a:endParaRPr lang="en-US" sz="3200" b="0" i="0" u="none" strike="noStrike">
                        <a:solidFill>
                          <a:schemeClr val="bg1"/>
                        </a:solidFill>
                        <a:effectLst/>
                        <a:latin typeface="Calibri" charset="0"/>
                      </a:endParaRPr>
                    </a:p>
                  </a:txBody>
                  <a:tcPr marL="12700" marR="12700" marT="12700" marB="0" anchor="b">
                    <a:noFill/>
                  </a:tcPr>
                </a:tc>
              </a:tr>
              <a:tr h="431800">
                <a:tc>
                  <a:txBody>
                    <a:bodyPr/>
                    <a:lstStyle/>
                    <a:p>
                      <a:pPr algn="l" fontAlgn="b"/>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en-US" sz="3200" u="none" strike="noStrike">
                          <a:solidFill>
                            <a:schemeClr val="bg1"/>
                          </a:solidFill>
                          <a:effectLst/>
                        </a:rPr>
                        <a:t>% share</a:t>
                      </a:r>
                      <a:endParaRPr lang="en-US" sz="3200" b="0" i="0" u="none" strike="noStrike">
                        <a:solidFill>
                          <a:schemeClr val="bg1"/>
                        </a:solidFill>
                        <a:effectLst/>
                        <a:latin typeface="Calibri" charset="0"/>
                      </a:endParaRPr>
                    </a:p>
                  </a:txBody>
                  <a:tcPr marL="12700" marR="12700" marT="12700" marB="0" anchor="b">
                    <a:noFill/>
                  </a:tcPr>
                </a:tc>
                <a:tc>
                  <a:txBody>
                    <a:bodyPr/>
                    <a:lstStyle/>
                    <a:p>
                      <a:pPr algn="ctr" fontAlgn="b"/>
                      <a:r>
                        <a:rPr lang="en-US" sz="3200" u="none" strike="noStrike" dirty="0">
                          <a:solidFill>
                            <a:schemeClr val="bg1"/>
                          </a:solidFill>
                          <a:effectLst/>
                        </a:rPr>
                        <a:t>% change</a:t>
                      </a:r>
                      <a:endParaRPr lang="en-US" sz="3200" b="0" i="0" u="none" strike="noStrike" dirty="0">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rgbClr val="FF0000"/>
                          </a:solidFill>
                          <a:effectLst/>
                        </a:rPr>
                        <a:t>R</a:t>
                      </a:r>
                      <a:endParaRPr lang="en-US"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pt-BR" sz="3200" u="none" strike="noStrike" dirty="0">
                          <a:solidFill>
                            <a:srgbClr val="FF0000"/>
                          </a:solidFill>
                          <a:effectLst/>
                        </a:rPr>
                        <a:t>49%</a:t>
                      </a:r>
                      <a:endParaRPr lang="pt-BR"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hr-HR" sz="3200" u="none" strike="noStrike">
                          <a:solidFill>
                            <a:schemeClr val="bg1"/>
                          </a:solidFill>
                          <a:effectLst/>
                        </a:rPr>
                        <a:t>4.50%</a:t>
                      </a:r>
                      <a:endParaRPr lang="hr-HR" sz="3200" b="0" i="0" u="none" strike="noStrike">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rgbClr val="FF0000"/>
                          </a:solidFill>
                          <a:effectLst/>
                        </a:rPr>
                        <a:t>Python</a:t>
                      </a:r>
                      <a:endParaRPr lang="en-US"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nb-NO" sz="3200" u="none" strike="noStrike" dirty="0">
                          <a:solidFill>
                            <a:schemeClr val="bg1"/>
                          </a:solidFill>
                          <a:effectLst/>
                        </a:rPr>
                        <a:t>45.80%</a:t>
                      </a:r>
                      <a:endParaRPr lang="nb-NO"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pt-BR" sz="3200" b="1" u="none" strike="noStrike" dirty="0">
                          <a:solidFill>
                            <a:srgbClr val="FF0000"/>
                          </a:solidFill>
                          <a:effectLst/>
                        </a:rPr>
                        <a:t>51%</a:t>
                      </a:r>
                      <a:endParaRPr lang="pt-BR" sz="3200" b="1" i="0" u="none" strike="noStrike" dirty="0">
                        <a:solidFill>
                          <a:srgbClr val="FF0000"/>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chemeClr val="bg1"/>
                          </a:solidFill>
                          <a:effectLst/>
                        </a:rPr>
                        <a:t>SQL</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nb-NO" sz="3200" u="none" strike="noStrike" dirty="0">
                          <a:solidFill>
                            <a:schemeClr val="bg1"/>
                          </a:solidFill>
                          <a:effectLst/>
                        </a:rPr>
                        <a:t>35.50%</a:t>
                      </a:r>
                      <a:endParaRPr lang="nb-NO"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it-IT" sz="3200" u="none" strike="noStrike">
                          <a:solidFill>
                            <a:schemeClr val="bg1"/>
                          </a:solidFill>
                          <a:effectLst/>
                        </a:rPr>
                        <a:t>15%</a:t>
                      </a:r>
                      <a:endParaRPr lang="it-IT" sz="3200" b="0" i="0" u="none" strike="noStrike">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chemeClr val="bg1"/>
                          </a:solidFill>
                          <a:effectLst/>
                        </a:rPr>
                        <a:t>Excel</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hr-HR" sz="3200" u="none" strike="noStrike" dirty="0">
                          <a:solidFill>
                            <a:schemeClr val="bg1"/>
                          </a:solidFill>
                          <a:effectLst/>
                        </a:rPr>
                        <a:t>33.60%</a:t>
                      </a:r>
                      <a:endParaRPr lang="hr-HR"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pt-BR" sz="3200" u="none" strike="noStrike" dirty="0">
                          <a:solidFill>
                            <a:schemeClr val="bg1"/>
                          </a:solidFill>
                          <a:effectLst/>
                        </a:rPr>
                        <a:t>47%</a:t>
                      </a:r>
                      <a:endParaRPr lang="pt-BR" sz="3200" b="0" i="0" u="none" strike="noStrike" dirty="0">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err="1">
                          <a:solidFill>
                            <a:schemeClr val="bg1"/>
                          </a:solidFill>
                          <a:effectLst/>
                        </a:rPr>
                        <a:t>RapidMiner</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hr-HR" sz="3200" u="none" strike="noStrike">
                          <a:solidFill>
                            <a:schemeClr val="bg1"/>
                          </a:solidFill>
                          <a:effectLst/>
                        </a:rPr>
                        <a:t>32.60%</a:t>
                      </a:r>
                      <a:endParaRPr lang="hr-HR" sz="3200" b="0" i="0" u="none" strike="noStrike">
                        <a:solidFill>
                          <a:schemeClr val="bg1"/>
                        </a:solidFill>
                        <a:effectLst/>
                        <a:latin typeface="Calibri" charset="0"/>
                      </a:endParaRPr>
                    </a:p>
                  </a:txBody>
                  <a:tcPr marL="12700" marR="12700" marT="12700" marB="0" anchor="b">
                    <a:noFill/>
                  </a:tcPr>
                </a:tc>
                <a:tc>
                  <a:txBody>
                    <a:bodyPr/>
                    <a:lstStyle/>
                    <a:p>
                      <a:pPr algn="ctr" fontAlgn="b"/>
                      <a:r>
                        <a:rPr lang="hr-HR" sz="3200" u="none" strike="noStrike" dirty="0">
                          <a:solidFill>
                            <a:schemeClr val="bg1"/>
                          </a:solidFill>
                          <a:effectLst/>
                        </a:rPr>
                        <a:t>3.50%</a:t>
                      </a:r>
                      <a:endParaRPr lang="hr-HR" sz="3200" b="0" i="0" u="none" strike="noStrike" dirty="0">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chemeClr val="bg1"/>
                          </a:solidFill>
                          <a:effectLst/>
                        </a:rPr>
                        <a:t>Hadoop</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pt-BR" sz="3200" u="none" strike="noStrike" dirty="0">
                          <a:solidFill>
                            <a:schemeClr val="bg1"/>
                          </a:solidFill>
                          <a:effectLst/>
                        </a:rPr>
                        <a:t>22.10%</a:t>
                      </a:r>
                      <a:endParaRPr lang="pt-BR"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is-IS" sz="3200" u="none" strike="noStrike" dirty="0">
                          <a:solidFill>
                            <a:schemeClr val="bg1"/>
                          </a:solidFill>
                          <a:effectLst/>
                        </a:rPr>
                        <a:t>20%</a:t>
                      </a:r>
                      <a:endParaRPr lang="is-IS" sz="3200" b="0" i="0" u="none" strike="noStrike" dirty="0">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rgbClr val="FF0000"/>
                          </a:solidFill>
                          <a:effectLst/>
                        </a:rPr>
                        <a:t>Spark</a:t>
                      </a:r>
                      <a:endParaRPr lang="en-US"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nb-NO" sz="3200" u="none" strike="noStrike">
                          <a:solidFill>
                            <a:schemeClr val="bg1"/>
                          </a:solidFill>
                          <a:effectLst/>
                        </a:rPr>
                        <a:t>21.60%</a:t>
                      </a:r>
                      <a:endParaRPr lang="nb-NO" sz="3200" b="0" i="0" u="none" strike="noStrike">
                        <a:solidFill>
                          <a:schemeClr val="bg1"/>
                        </a:solidFill>
                        <a:effectLst/>
                        <a:latin typeface="Calibri" charset="0"/>
                      </a:endParaRPr>
                    </a:p>
                  </a:txBody>
                  <a:tcPr marL="12700" marR="12700" marT="12700" marB="0" anchor="b">
                    <a:noFill/>
                  </a:tcPr>
                </a:tc>
                <a:tc>
                  <a:txBody>
                    <a:bodyPr/>
                    <a:lstStyle/>
                    <a:p>
                      <a:pPr algn="ctr" fontAlgn="b"/>
                      <a:r>
                        <a:rPr lang="pt-BR" sz="3200" b="1" u="none" strike="noStrike" dirty="0">
                          <a:solidFill>
                            <a:srgbClr val="FF0000"/>
                          </a:solidFill>
                          <a:effectLst/>
                        </a:rPr>
                        <a:t>91%</a:t>
                      </a:r>
                      <a:endParaRPr lang="pt-BR" sz="3200" b="1" i="0" u="none" strike="noStrike" dirty="0">
                        <a:solidFill>
                          <a:srgbClr val="FF0000"/>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rgbClr val="FF0000"/>
                          </a:solidFill>
                          <a:effectLst/>
                        </a:rPr>
                        <a:t>Tableau</a:t>
                      </a:r>
                      <a:endParaRPr lang="en-US"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hr-HR" sz="3200" u="none" strike="noStrike">
                          <a:solidFill>
                            <a:schemeClr val="bg1"/>
                          </a:solidFill>
                          <a:effectLst/>
                        </a:rPr>
                        <a:t>18.50%</a:t>
                      </a:r>
                      <a:endParaRPr lang="hr-HR" sz="3200" b="0" i="0" u="none" strike="noStrike">
                        <a:solidFill>
                          <a:schemeClr val="bg1"/>
                        </a:solidFill>
                        <a:effectLst/>
                        <a:latin typeface="Calibri" charset="0"/>
                      </a:endParaRPr>
                    </a:p>
                  </a:txBody>
                  <a:tcPr marL="12700" marR="12700" marT="12700" marB="0" anchor="b">
                    <a:noFill/>
                  </a:tcPr>
                </a:tc>
                <a:tc>
                  <a:txBody>
                    <a:bodyPr/>
                    <a:lstStyle/>
                    <a:p>
                      <a:pPr algn="ctr" fontAlgn="b"/>
                      <a:r>
                        <a:rPr lang="pt-BR" sz="3200" u="none" strike="noStrike" dirty="0">
                          <a:solidFill>
                            <a:srgbClr val="FF0000"/>
                          </a:solidFill>
                          <a:effectLst/>
                        </a:rPr>
                        <a:t>49%</a:t>
                      </a:r>
                      <a:endParaRPr lang="pt-BR" sz="3200" b="0" i="0" u="none" strike="noStrike" dirty="0">
                        <a:solidFill>
                          <a:srgbClr val="FF0000"/>
                        </a:solidFill>
                        <a:effectLst/>
                        <a:latin typeface="Calibri" charset="0"/>
                      </a:endParaRPr>
                    </a:p>
                  </a:txBody>
                  <a:tcPr marL="12700" marR="12700" marT="12700" marB="0" anchor="b">
                    <a:noFill/>
                  </a:tcPr>
                </a:tc>
              </a:tr>
              <a:tr h="431800">
                <a:tc>
                  <a:txBody>
                    <a:bodyPr/>
                    <a:lstStyle/>
                    <a:p>
                      <a:pPr algn="l" fontAlgn="b"/>
                      <a:r>
                        <a:rPr lang="en-US" sz="3200" u="none" strike="noStrike" dirty="0">
                          <a:solidFill>
                            <a:schemeClr val="bg1"/>
                          </a:solidFill>
                          <a:effectLst/>
                        </a:rPr>
                        <a:t>KNIME</a:t>
                      </a:r>
                      <a:endParaRPr lang="en-US" sz="3200" b="0" i="0" u="none" strike="noStrike" dirty="0">
                        <a:solidFill>
                          <a:schemeClr val="bg1"/>
                        </a:solidFill>
                        <a:effectLst/>
                        <a:latin typeface="Calibri" charset="0"/>
                      </a:endParaRPr>
                    </a:p>
                  </a:txBody>
                  <a:tcPr marL="12700" marR="12700" marT="12700" marB="0" anchor="b">
                    <a:noFill/>
                  </a:tcPr>
                </a:tc>
                <a:tc>
                  <a:txBody>
                    <a:bodyPr/>
                    <a:lstStyle/>
                    <a:p>
                      <a:pPr algn="ctr" fontAlgn="b"/>
                      <a:r>
                        <a:rPr lang="hr-HR" sz="3200" u="none" strike="noStrike">
                          <a:solidFill>
                            <a:schemeClr val="bg1"/>
                          </a:solidFill>
                          <a:effectLst/>
                        </a:rPr>
                        <a:t>18.00%</a:t>
                      </a:r>
                      <a:endParaRPr lang="hr-HR" sz="3200" b="0" i="0" u="none" strike="noStrike">
                        <a:solidFill>
                          <a:schemeClr val="bg1"/>
                        </a:solidFill>
                        <a:effectLst/>
                        <a:latin typeface="Calibri" charset="0"/>
                      </a:endParaRPr>
                    </a:p>
                  </a:txBody>
                  <a:tcPr marL="12700" marR="12700" marT="12700" marB="0" anchor="b">
                    <a:noFill/>
                  </a:tcPr>
                </a:tc>
                <a:tc>
                  <a:txBody>
                    <a:bodyPr/>
                    <a:lstStyle/>
                    <a:p>
                      <a:pPr algn="ctr" fontAlgn="b"/>
                      <a:r>
                        <a:rPr lang="pt-BR" sz="3200" u="none" strike="noStrike" dirty="0">
                          <a:solidFill>
                            <a:schemeClr val="bg1"/>
                          </a:solidFill>
                          <a:effectLst/>
                        </a:rPr>
                        <a:t>-10%</a:t>
                      </a:r>
                      <a:endParaRPr lang="pt-BR" sz="3200" b="0" i="0" u="none" strike="noStrike" dirty="0">
                        <a:solidFill>
                          <a:schemeClr val="bg1"/>
                        </a:solidFill>
                        <a:effectLst/>
                        <a:latin typeface="Calibri" charset="0"/>
                      </a:endParaRPr>
                    </a:p>
                  </a:txBody>
                  <a:tcPr marL="12700" marR="12700" marT="12700" marB="0" anchor="b">
                    <a:noFill/>
                  </a:tcPr>
                </a:tc>
              </a:tr>
              <a:tr h="431800">
                <a:tc>
                  <a:txBody>
                    <a:bodyPr/>
                    <a:lstStyle/>
                    <a:p>
                      <a:pPr algn="l" fontAlgn="b"/>
                      <a:r>
                        <a:rPr lang="en-US" sz="3200" u="none" strike="noStrike" dirty="0" err="1">
                          <a:solidFill>
                            <a:srgbClr val="FF0000"/>
                          </a:solidFill>
                          <a:effectLst/>
                        </a:rPr>
                        <a:t>scikit</a:t>
                      </a:r>
                      <a:r>
                        <a:rPr lang="en-US" sz="3200" u="none" strike="noStrike" dirty="0">
                          <a:solidFill>
                            <a:srgbClr val="FF0000"/>
                          </a:solidFill>
                          <a:effectLst/>
                        </a:rPr>
                        <a:t>-learn</a:t>
                      </a:r>
                      <a:endParaRPr lang="en-US" sz="3200" b="0" i="0" u="none" strike="noStrike" dirty="0">
                        <a:solidFill>
                          <a:srgbClr val="FF0000"/>
                        </a:solidFill>
                        <a:effectLst/>
                        <a:latin typeface="Calibri" charset="0"/>
                      </a:endParaRPr>
                    </a:p>
                  </a:txBody>
                  <a:tcPr marL="12700" marR="12700" marT="12700" marB="0" anchor="b">
                    <a:noFill/>
                  </a:tcPr>
                </a:tc>
                <a:tc>
                  <a:txBody>
                    <a:bodyPr/>
                    <a:lstStyle/>
                    <a:p>
                      <a:pPr algn="ctr" fontAlgn="b"/>
                      <a:r>
                        <a:rPr lang="nb-NO" sz="3200" u="none" strike="noStrike">
                          <a:solidFill>
                            <a:schemeClr val="bg1"/>
                          </a:solidFill>
                          <a:effectLst/>
                        </a:rPr>
                        <a:t>17.20%</a:t>
                      </a:r>
                      <a:endParaRPr lang="nb-NO" sz="3200" b="0" i="0" u="none" strike="noStrike">
                        <a:solidFill>
                          <a:schemeClr val="bg1"/>
                        </a:solidFill>
                        <a:effectLst/>
                        <a:latin typeface="Calibri" charset="0"/>
                      </a:endParaRPr>
                    </a:p>
                  </a:txBody>
                  <a:tcPr marL="12700" marR="12700" marT="12700" marB="0" anchor="b">
                    <a:noFill/>
                  </a:tcPr>
                </a:tc>
                <a:tc>
                  <a:txBody>
                    <a:bodyPr/>
                    <a:lstStyle/>
                    <a:p>
                      <a:pPr algn="ctr" fontAlgn="b"/>
                      <a:r>
                        <a:rPr lang="is-IS" sz="3200" b="1" u="none" strike="noStrike" dirty="0">
                          <a:solidFill>
                            <a:srgbClr val="FF0000"/>
                          </a:solidFill>
                          <a:effectLst/>
                        </a:rPr>
                        <a:t>107%</a:t>
                      </a:r>
                      <a:endParaRPr lang="is-IS" sz="3200" b="1" i="0" u="none" strike="noStrike" dirty="0">
                        <a:solidFill>
                          <a:srgbClr val="FF0000"/>
                        </a:solidFill>
                        <a:effectLst/>
                        <a:latin typeface="Calibri" charset="0"/>
                      </a:endParaRPr>
                    </a:p>
                  </a:txBody>
                  <a:tcPr marL="12700" marR="12700" marT="12700" marB="0" anchor="b">
                    <a:noFill/>
                  </a:tcPr>
                </a:tc>
              </a:tr>
            </a:tbl>
          </a:graphicData>
        </a:graphic>
      </p:graphicFrame>
      <p:sp>
        <p:nvSpPr>
          <p:cNvPr id="5" name="TextBox 4"/>
          <p:cNvSpPr txBox="1"/>
          <p:nvPr/>
        </p:nvSpPr>
        <p:spPr>
          <a:xfrm>
            <a:off x="164891" y="6325849"/>
            <a:ext cx="11812249" cy="369332"/>
          </a:xfrm>
          <a:prstGeom prst="rect">
            <a:avLst/>
          </a:prstGeom>
          <a:noFill/>
        </p:spPr>
        <p:txBody>
          <a:bodyPr wrap="square" rtlCol="0">
            <a:spAutoFit/>
          </a:bodyPr>
          <a:lstStyle/>
          <a:p>
            <a:r>
              <a:rPr lang="en-US" dirty="0" smtClean="0">
                <a:solidFill>
                  <a:schemeClr val="bg1"/>
                </a:solidFill>
              </a:rPr>
              <a:t>KD Nuggets http</a:t>
            </a:r>
            <a:r>
              <a:rPr lang="en-US" dirty="0">
                <a:solidFill>
                  <a:schemeClr val="bg1"/>
                </a:solidFill>
              </a:rPr>
              <a:t>://</a:t>
            </a:r>
            <a:r>
              <a:rPr lang="en-US" dirty="0" err="1">
                <a:solidFill>
                  <a:schemeClr val="bg1"/>
                </a:solidFill>
              </a:rPr>
              <a:t>bit.ly</a:t>
            </a:r>
            <a:r>
              <a:rPr lang="en-US" dirty="0">
                <a:solidFill>
                  <a:schemeClr val="bg1"/>
                </a:solidFill>
              </a:rPr>
              <a:t>/kd2016top</a:t>
            </a:r>
          </a:p>
        </p:txBody>
      </p:sp>
      <p:sp>
        <p:nvSpPr>
          <p:cNvPr id="6" name="TextBox 5"/>
          <p:cNvSpPr txBox="1"/>
          <p:nvPr/>
        </p:nvSpPr>
        <p:spPr>
          <a:xfrm>
            <a:off x="329784" y="554636"/>
            <a:ext cx="4182255" cy="5170646"/>
          </a:xfrm>
          <a:prstGeom prst="rect">
            <a:avLst/>
          </a:prstGeom>
          <a:noFill/>
        </p:spPr>
        <p:txBody>
          <a:bodyPr wrap="square" rtlCol="0">
            <a:spAutoFit/>
          </a:bodyPr>
          <a:lstStyle/>
          <a:p>
            <a:r>
              <a:rPr lang="en-US" sz="6600" b="1" dirty="0" smtClean="0">
                <a:solidFill>
                  <a:schemeClr val="bg1"/>
                </a:solidFill>
              </a:rPr>
              <a:t>TOP SOFTWARE TOOLS FOR DATA SCIENCE</a:t>
            </a:r>
            <a:endParaRPr lang="en-US" sz="6600" b="1" dirty="0">
              <a:solidFill>
                <a:schemeClr val="bg1"/>
              </a:solidFill>
            </a:endParaRPr>
          </a:p>
        </p:txBody>
      </p:sp>
    </p:spTree>
    <p:extLst>
      <p:ext uri="{BB962C8B-B14F-4D97-AF65-F5344CB8AC3E}">
        <p14:creationId xmlns:p14="http://schemas.microsoft.com/office/powerpoint/2010/main" val="100624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p:txBody>
          <a:bodyPr/>
          <a:lstStyle/>
          <a:p>
            <a:r>
              <a:rPr lang="en-US" smtClean="0">
                <a:sym typeface="Calibri"/>
              </a:rPr>
              <a:t>Abstractions vs Tools </a:t>
            </a:r>
            <a:endParaRPr lang="en-US">
              <a:sym typeface="Calibri"/>
            </a:endParaRPr>
          </a:p>
        </p:txBody>
      </p:sp>
      <p:sp>
        <p:nvSpPr>
          <p:cNvPr id="217" name="Shape 217"/>
          <p:cNvSpPr txBox="1">
            <a:spLocks noGrp="1"/>
          </p:cNvSpPr>
          <p:nvPr>
            <p:ph idx="1"/>
          </p:nvPr>
        </p:nvSpPr>
        <p:spPr>
          <a:xfrm>
            <a:off x="838200" y="1825624"/>
            <a:ext cx="10515600" cy="4902979"/>
          </a:xfrm>
        </p:spPr>
        <p:txBody>
          <a:bodyPr>
            <a:normAutofit fontScale="70000" lnSpcReduction="20000"/>
          </a:bodyPr>
          <a:lstStyle/>
          <a:p>
            <a:r>
              <a:rPr lang="en-US" sz="5100" dirty="0" smtClean="0">
                <a:sym typeface="Calibri"/>
              </a:rPr>
              <a:t>Abstractions of data science</a:t>
            </a:r>
          </a:p>
          <a:p>
            <a:pPr lvl="1"/>
            <a:r>
              <a:rPr lang="en-US" sz="4600" dirty="0" smtClean="0">
                <a:sym typeface="Calibri"/>
              </a:rPr>
              <a:t>Matrices and linear algebra</a:t>
            </a:r>
          </a:p>
          <a:p>
            <a:pPr lvl="1"/>
            <a:r>
              <a:rPr lang="en-US" sz="4600" dirty="0" smtClean="0">
                <a:sym typeface="Calibri"/>
              </a:rPr>
              <a:t>Relations and relational algebra</a:t>
            </a:r>
          </a:p>
          <a:p>
            <a:pPr lvl="1"/>
            <a:r>
              <a:rPr lang="en-US" sz="4600" dirty="0" smtClean="0">
                <a:sym typeface="Calibri"/>
              </a:rPr>
              <a:t>MapReduce</a:t>
            </a:r>
          </a:p>
          <a:p>
            <a:pPr lvl="1"/>
            <a:r>
              <a:rPr lang="en-US" sz="4600" dirty="0" smtClean="0">
                <a:sym typeface="Calibri"/>
              </a:rPr>
              <a:t>Feature selection in Visualization</a:t>
            </a:r>
          </a:p>
          <a:p>
            <a:pPr lvl="1"/>
            <a:endParaRPr lang="en-US" dirty="0" smtClean="0">
              <a:sym typeface="Calibri"/>
            </a:endParaRPr>
          </a:p>
          <a:p>
            <a:r>
              <a:rPr lang="en-US" sz="5100" dirty="0" smtClean="0">
                <a:sym typeface="Calibri"/>
              </a:rPr>
              <a:t>Tools</a:t>
            </a:r>
          </a:p>
          <a:p>
            <a:pPr lvl="1"/>
            <a:r>
              <a:rPr lang="en-US" sz="4600" dirty="0" smtClean="0">
                <a:sym typeface="Calibri"/>
              </a:rPr>
              <a:t>Python/R </a:t>
            </a:r>
          </a:p>
          <a:p>
            <a:pPr lvl="1"/>
            <a:r>
              <a:rPr lang="en-US" sz="4600" dirty="0" smtClean="0">
                <a:sym typeface="Calibri"/>
              </a:rPr>
              <a:t>SQL/MongoDB</a:t>
            </a:r>
          </a:p>
          <a:p>
            <a:pPr lvl="1"/>
            <a:r>
              <a:rPr lang="en-US" sz="4600" dirty="0" smtClean="0">
                <a:sym typeface="Calibri"/>
              </a:rPr>
              <a:t>Spark/Hadoop (MapReduce)</a:t>
            </a:r>
          </a:p>
          <a:p>
            <a:pPr lvl="1"/>
            <a:r>
              <a:rPr lang="en-US" sz="4600" dirty="0" smtClean="0">
                <a:sym typeface="Calibri"/>
              </a:rPr>
              <a:t>Tableau (Visualization)</a:t>
            </a:r>
            <a:endParaRPr lang="en-US" sz="4600" dirty="0">
              <a:sym typeface="Calibri"/>
            </a:endParaRPr>
          </a:p>
        </p:txBody>
      </p:sp>
    </p:spTree>
    <p:extLst>
      <p:ext uri="{BB962C8B-B14F-4D97-AF65-F5344CB8AC3E}">
        <p14:creationId xmlns:p14="http://schemas.microsoft.com/office/powerpoint/2010/main" val="83554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ctrTitle"/>
          </p:nvPr>
        </p:nvSpPr>
        <p:spPr>
          <a:xfrm>
            <a:off x="1524000" y="3063396"/>
            <a:ext cx="9144000" cy="2387600"/>
          </a:xfrm>
        </p:spPr>
        <p:txBody>
          <a:bodyPr>
            <a:normAutofit fontScale="90000"/>
          </a:bodyPr>
          <a:lstStyle/>
          <a:p>
            <a:r>
              <a:rPr lang="en-US" dirty="0" smtClean="0">
                <a:sym typeface="Calibri"/>
              </a:rPr>
              <a:t>“Analytics is the discovery and communication of meaningful patterns in data.” </a:t>
            </a:r>
            <a:br>
              <a:rPr lang="en-US" dirty="0" smtClean="0">
                <a:sym typeface="Calibri"/>
              </a:rPr>
            </a:br>
            <a:r>
              <a:rPr lang="en-US" dirty="0" smtClean="0">
                <a:sym typeface="Calibri"/>
              </a:rPr>
              <a:t>      -Wikipedia</a:t>
            </a:r>
            <a:endParaRPr lang="en-US" dirty="0">
              <a:sym typeface="Calibri"/>
            </a:endParaRPr>
          </a:p>
        </p:txBody>
      </p:sp>
    </p:spTree>
    <p:extLst>
      <p:ext uri="{BB962C8B-B14F-4D97-AF65-F5344CB8AC3E}">
        <p14:creationId xmlns:p14="http://schemas.microsoft.com/office/powerpoint/2010/main" val="187444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ctrTitle"/>
          </p:nvPr>
        </p:nvSpPr>
        <p:spPr>
          <a:xfrm>
            <a:off x="1654833" y="3649992"/>
            <a:ext cx="9144000" cy="2387600"/>
          </a:xfrm>
        </p:spPr>
        <p:txBody>
          <a:bodyPr>
            <a:normAutofit fontScale="90000"/>
          </a:bodyPr>
          <a:lstStyle/>
          <a:p>
            <a:r>
              <a:rPr lang="en-US" dirty="0" smtClean="0">
                <a:sym typeface="Calibri"/>
              </a:rPr>
              <a:t>We can discover meaning through visualization, statistics, and </a:t>
            </a:r>
            <a:r>
              <a:rPr lang="en-US" smtClean="0">
                <a:sym typeface="Calibri"/>
              </a:rPr>
              <a:t>machine learning</a:t>
            </a:r>
            <a:br>
              <a:rPr lang="en-US" smtClean="0">
                <a:sym typeface="Calibri"/>
              </a:rPr>
            </a:br>
            <a:r>
              <a:rPr lang="en-US">
                <a:sym typeface="Calibri"/>
              </a:rPr>
              <a:t/>
            </a:r>
            <a:br>
              <a:rPr lang="en-US">
                <a:sym typeface="Calibri"/>
              </a:rPr>
            </a:br>
            <a:r>
              <a:rPr lang="en-US" smtClean="0">
                <a:sym typeface="Calibri"/>
              </a:rPr>
              <a:t>Data comes in normal and </a:t>
            </a:r>
            <a:r>
              <a:rPr lang="en-US" i="1" smtClean="0">
                <a:sym typeface="Calibri"/>
              </a:rPr>
              <a:t>big data</a:t>
            </a:r>
            <a:endParaRPr lang="en-US" dirty="0">
              <a:sym typeface="Calibri"/>
            </a:endParaRPr>
          </a:p>
        </p:txBody>
      </p:sp>
    </p:spTree>
    <p:extLst>
      <p:ext uri="{BB962C8B-B14F-4D97-AF65-F5344CB8AC3E}">
        <p14:creationId xmlns:p14="http://schemas.microsoft.com/office/powerpoint/2010/main" val="645220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p:txBody>
          <a:bodyPr/>
          <a:lstStyle/>
          <a:p>
            <a:r>
              <a:rPr lang="en-US" smtClean="0">
                <a:sym typeface="Arial"/>
              </a:rPr>
              <a:t>Why Visualize?</a:t>
            </a:r>
            <a:endParaRPr lang="en-US">
              <a:sym typeface="Arial"/>
            </a:endParaRPr>
          </a:p>
        </p:txBody>
      </p:sp>
      <p:sp>
        <p:nvSpPr>
          <p:cNvPr id="309" name="Shape 309"/>
          <p:cNvSpPr txBox="1"/>
          <p:nvPr/>
        </p:nvSpPr>
        <p:spPr>
          <a:xfrm>
            <a:off x="258793" y="2478418"/>
            <a:ext cx="4023487" cy="2828583"/>
          </a:xfrm>
          <a:prstGeom prst="rect">
            <a:avLst/>
          </a:prstGeom>
          <a:noFill/>
          <a:ln>
            <a:noFill/>
          </a:ln>
        </p:spPr>
        <p:txBody>
          <a:bodyPr lIns="91425" tIns="45700" rIns="91425" bIns="45700" anchor="t" anchorCtr="0">
            <a:noAutofit/>
          </a:bodyPr>
          <a:lstStyle/>
          <a:p>
            <a:pPr>
              <a:buSzPct val="25000"/>
            </a:pPr>
            <a:r>
              <a:rPr lang="en-US" sz="3200" dirty="0">
                <a:solidFill>
                  <a:schemeClr val="bg1"/>
                </a:solidFill>
                <a:latin typeface="Arial"/>
                <a:ea typeface="Arial"/>
                <a:cs typeface="Arial"/>
                <a:sym typeface="Arial"/>
              </a:rPr>
              <a:t>All 4 sets for variables have the same mean, standard deviation, and correlation, and regression line</a:t>
            </a:r>
          </a:p>
        </p:txBody>
      </p:sp>
      <p:pic>
        <p:nvPicPr>
          <p:cNvPr id="310" name="Shape 310"/>
          <p:cNvPicPr preferRelativeResize="0"/>
          <p:nvPr/>
        </p:nvPicPr>
        <p:blipFill rotWithShape="1">
          <a:blip r:embed="rId3">
            <a:alphaModFix/>
          </a:blip>
          <a:srcRect/>
          <a:stretch/>
        </p:blipFill>
        <p:spPr>
          <a:xfrm>
            <a:off x="4713601" y="2057761"/>
            <a:ext cx="5627441" cy="4091910"/>
          </a:xfrm>
          <a:prstGeom prst="rect">
            <a:avLst/>
          </a:prstGeom>
          <a:noFill/>
          <a:ln>
            <a:noFill/>
          </a:ln>
        </p:spPr>
      </p:pic>
    </p:spTree>
    <p:extLst>
      <p:ext uri="{BB962C8B-B14F-4D97-AF65-F5344CB8AC3E}">
        <p14:creationId xmlns:p14="http://schemas.microsoft.com/office/powerpoint/2010/main" val="827755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315" name="Shape 315"/>
          <p:cNvGraphicFramePr/>
          <p:nvPr>
            <p:extLst>
              <p:ext uri="{D42A27DB-BD31-4B8C-83A1-F6EECF244321}">
                <p14:modId xmlns:p14="http://schemas.microsoft.com/office/powerpoint/2010/main" val="2106969460"/>
              </p:ext>
            </p:extLst>
          </p:nvPr>
        </p:nvGraphicFramePr>
        <p:xfrm>
          <a:off x="1981197" y="1752275"/>
          <a:ext cx="8318750" cy="4737850"/>
        </p:xfrm>
        <a:graphic>
          <a:graphicData uri="http://schemas.openxmlformats.org/drawingml/2006/table">
            <a:tbl>
              <a:tblPr firstRow="1" bandRow="1">
                <a:noFill/>
              </a:tblPr>
              <a:tblGrid>
                <a:gridCol w="4159375"/>
                <a:gridCol w="4159375"/>
              </a:tblGrid>
              <a:tr h="897350">
                <a:tc>
                  <a:txBody>
                    <a:bodyPr/>
                    <a:lstStyle/>
                    <a:p>
                      <a:pPr marL="0" marR="0" lvl="0" indent="0" algn="l" rtl="0">
                        <a:spcBef>
                          <a:spcPts val="0"/>
                        </a:spcBef>
                        <a:buSzPct val="25000"/>
                        <a:buNone/>
                      </a:pPr>
                      <a:endParaRPr sz="4400" u="none" strike="noStrike" cap="none">
                        <a:solidFill>
                          <a:schemeClr val="bg1"/>
                        </a:solidFill>
                      </a:endParaRPr>
                    </a:p>
                  </a:txBody>
                  <a:tcPr marL="91450" marR="91450" marT="45725" marB="45725"/>
                </a:tc>
                <a:tc>
                  <a:txBody>
                    <a:bodyPr/>
                    <a:lstStyle/>
                    <a:p>
                      <a:pPr marL="0" marR="0" lvl="0" indent="0" algn="l" rtl="0">
                        <a:spcBef>
                          <a:spcPts val="0"/>
                        </a:spcBef>
                        <a:buSzPct val="25000"/>
                        <a:buNone/>
                      </a:pPr>
                      <a:r>
                        <a:rPr lang="en-US" sz="4800" u="none" strike="noStrike" cap="none">
                          <a:solidFill>
                            <a:schemeClr val="bg1"/>
                          </a:solidFill>
                        </a:rPr>
                        <a:t>Goals</a:t>
                      </a:r>
                    </a:p>
                  </a:txBody>
                  <a:tcPr marL="91450" marR="91450" marT="45725" marB="45725"/>
                </a:tc>
              </a:tr>
              <a:tr h="1695000">
                <a:tc>
                  <a:txBody>
                    <a:bodyPr/>
                    <a:lstStyle/>
                    <a:p>
                      <a:pPr marL="0" marR="0" lvl="0" indent="0" algn="l" rtl="0">
                        <a:lnSpc>
                          <a:spcPct val="100000"/>
                        </a:lnSpc>
                        <a:spcBef>
                          <a:spcPts val="0"/>
                        </a:spcBef>
                        <a:spcAft>
                          <a:spcPts val="0"/>
                        </a:spcAft>
                        <a:buClr>
                          <a:schemeClr val="dk1"/>
                        </a:buClr>
                        <a:buSzPct val="25000"/>
                        <a:buFont typeface="Calibri"/>
                        <a:buNone/>
                      </a:pPr>
                      <a:r>
                        <a:rPr lang="en-US" sz="4000" u="none" strike="noStrike" cap="none">
                          <a:solidFill>
                            <a:schemeClr val="bg1"/>
                          </a:solidFill>
                        </a:rPr>
                        <a:t>Statistics</a:t>
                      </a:r>
                    </a:p>
                    <a:p>
                      <a:pPr marL="0" marR="0" lvl="0" indent="0" algn="l" rtl="0">
                        <a:spcBef>
                          <a:spcPts val="0"/>
                        </a:spcBef>
                        <a:buSzPct val="25000"/>
                        <a:buNone/>
                      </a:pPr>
                      <a:endParaRPr sz="4000" u="none" strike="noStrike" cap="none">
                        <a:solidFill>
                          <a:schemeClr val="bg1"/>
                        </a:solidFill>
                      </a:endParaRPr>
                    </a:p>
                  </a:txBody>
                  <a:tcPr marL="91450" marR="91450" marT="45725" marB="45725"/>
                </a:tc>
                <a:tc>
                  <a:txBody>
                    <a:bodyPr/>
                    <a:lstStyle/>
                    <a:p>
                      <a:pPr marL="0" marR="0" lvl="0" indent="0" algn="l" rtl="0">
                        <a:spcBef>
                          <a:spcPts val="0"/>
                        </a:spcBef>
                        <a:buSzPct val="25000"/>
                        <a:buNone/>
                      </a:pPr>
                      <a:r>
                        <a:rPr lang="en-US" sz="4000" u="none" strike="noStrike" cap="none" dirty="0">
                          <a:solidFill>
                            <a:schemeClr val="bg1"/>
                          </a:solidFill>
                        </a:rPr>
                        <a:t>EXPLAIN the role of specific constructs</a:t>
                      </a:r>
                    </a:p>
                  </a:txBody>
                  <a:tcPr marL="91450" marR="91450" marT="45725" marB="45725"/>
                </a:tc>
              </a:tr>
              <a:tr h="1695000">
                <a:tc>
                  <a:txBody>
                    <a:bodyPr/>
                    <a:lstStyle/>
                    <a:p>
                      <a:pPr marL="0" marR="0" lvl="0" indent="0" algn="l" rtl="0">
                        <a:lnSpc>
                          <a:spcPct val="100000"/>
                        </a:lnSpc>
                        <a:spcBef>
                          <a:spcPts val="0"/>
                        </a:spcBef>
                        <a:spcAft>
                          <a:spcPts val="0"/>
                        </a:spcAft>
                        <a:buClr>
                          <a:schemeClr val="dk1"/>
                        </a:buClr>
                        <a:buSzPct val="25000"/>
                        <a:buFont typeface="Calibri"/>
                        <a:buNone/>
                      </a:pPr>
                      <a:r>
                        <a:rPr lang="en-US" sz="4000" u="none" strike="noStrike" cap="none">
                          <a:solidFill>
                            <a:schemeClr val="bg1"/>
                          </a:solidFill>
                        </a:rPr>
                        <a:t>Machine Learning</a:t>
                      </a:r>
                    </a:p>
                    <a:p>
                      <a:pPr marL="0" marR="0" lvl="0" indent="0" algn="l" rtl="0">
                        <a:spcBef>
                          <a:spcPts val="0"/>
                        </a:spcBef>
                        <a:buSzPct val="25000"/>
                        <a:buNone/>
                      </a:pPr>
                      <a:endParaRPr sz="4000" u="none" strike="noStrike" cap="none">
                        <a:solidFill>
                          <a:schemeClr val="bg1"/>
                        </a:solidFill>
                      </a:endParaRPr>
                    </a:p>
                  </a:txBody>
                  <a:tcPr marL="91450" marR="91450" marT="45725" marB="45725"/>
                </a:tc>
                <a:tc>
                  <a:txBody>
                    <a:bodyPr/>
                    <a:lstStyle/>
                    <a:p>
                      <a:pPr marL="0" marR="0" lvl="0" indent="0" algn="l" rtl="0">
                        <a:spcBef>
                          <a:spcPts val="0"/>
                        </a:spcBef>
                        <a:buSzPct val="25000"/>
                        <a:buNone/>
                      </a:pPr>
                      <a:r>
                        <a:rPr lang="en-US" sz="4000" u="none" strike="noStrike" cap="none" dirty="0">
                          <a:solidFill>
                            <a:schemeClr val="bg1"/>
                          </a:solidFill>
                        </a:rPr>
                        <a:t>CALCULATE an ACCURATE PREDICTION</a:t>
                      </a:r>
                    </a:p>
                  </a:txBody>
                  <a:tcPr marL="91450" marR="91450" marT="45725" marB="45725"/>
                </a:tc>
              </a:tr>
            </a:tbl>
          </a:graphicData>
        </a:graphic>
      </p:graphicFrame>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197161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p:txBody>
          <a:bodyPr/>
          <a:lstStyle/>
          <a:p>
            <a:r>
              <a:rPr lang="en-US" smtClean="0">
                <a:sym typeface="Calibri"/>
              </a:rPr>
              <a:t>Statistical Models </a:t>
            </a:r>
            <a:endParaRPr lang="en-US">
              <a:sym typeface="Calibri"/>
            </a:endParaRPr>
          </a:p>
        </p:txBody>
      </p:sp>
      <p:sp>
        <p:nvSpPr>
          <p:cNvPr id="326" name="Shape 326"/>
          <p:cNvSpPr txBox="1">
            <a:spLocks noGrp="1"/>
          </p:cNvSpPr>
          <p:nvPr>
            <p:ph idx="1"/>
          </p:nvPr>
        </p:nvSpPr>
        <p:spPr/>
        <p:txBody>
          <a:bodyPr>
            <a:normAutofit lnSpcReduction="10000"/>
          </a:bodyPr>
          <a:lstStyle/>
          <a:p>
            <a:r>
              <a:rPr lang="en-US" smtClean="0">
                <a:sym typeface="Calibri"/>
              </a:rPr>
              <a:t>Provide explanations for things</a:t>
            </a:r>
          </a:p>
          <a:p>
            <a:pPr lvl="1"/>
            <a:r>
              <a:rPr lang="en-US" smtClean="0">
                <a:sym typeface="Calibri"/>
              </a:rPr>
              <a:t>What is the role of gender in school performance</a:t>
            </a:r>
          </a:p>
          <a:p>
            <a:pPr lvl="1"/>
            <a:r>
              <a:rPr lang="en-US" smtClean="0">
                <a:sym typeface="Calibri"/>
              </a:rPr>
              <a:t>Which groups perform better</a:t>
            </a:r>
          </a:p>
          <a:p>
            <a:pPr lvl="1"/>
            <a:r>
              <a:rPr lang="en-US" smtClean="0">
                <a:sym typeface="Calibri"/>
              </a:rPr>
              <a:t>What foods reduce your likelihood of dying</a:t>
            </a:r>
          </a:p>
          <a:p>
            <a:r>
              <a:rPr lang="en-US" smtClean="0">
                <a:sym typeface="Calibri"/>
              </a:rPr>
              <a:t>Estimate magnitude of effect</a:t>
            </a:r>
          </a:p>
          <a:p>
            <a:pPr lvl="1"/>
            <a:r>
              <a:rPr lang="en-US" smtClean="0">
                <a:sym typeface="Calibri"/>
              </a:rPr>
              <a:t>How much does an increase in police reduce crime?</a:t>
            </a:r>
          </a:p>
          <a:p>
            <a:pPr lvl="1"/>
            <a:r>
              <a:rPr lang="en-US" smtClean="0">
                <a:sym typeface="Calibri"/>
              </a:rPr>
              <a:t>How much does spending on education influence student performance?</a:t>
            </a:r>
            <a:endParaRPr lang="en-US">
              <a:sym typeface="Calibri"/>
            </a:endParaRPr>
          </a:p>
        </p:txBody>
      </p:sp>
    </p:spTree>
    <p:extLst>
      <p:ext uri="{BB962C8B-B14F-4D97-AF65-F5344CB8AC3E}">
        <p14:creationId xmlns:p14="http://schemas.microsoft.com/office/powerpoint/2010/main" val="5475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r>
              <a:rPr lang="en-US" smtClean="0">
                <a:sym typeface="Calibri"/>
              </a:rPr>
              <a:t>Me</a:t>
            </a:r>
            <a:endParaRPr lang="en-US">
              <a:sym typeface="Calibri"/>
            </a:endParaRPr>
          </a:p>
        </p:txBody>
      </p:sp>
      <p:sp>
        <p:nvSpPr>
          <p:cNvPr id="101" name="Shape 101"/>
          <p:cNvSpPr txBox="1">
            <a:spLocks noGrp="1"/>
          </p:cNvSpPr>
          <p:nvPr>
            <p:ph idx="1"/>
          </p:nvPr>
        </p:nvSpPr>
        <p:spPr/>
        <p:txBody>
          <a:bodyPr/>
          <a:lstStyle/>
          <a:p>
            <a:r>
              <a:rPr lang="en-US" smtClean="0">
                <a:sym typeface="Calibri"/>
              </a:rPr>
              <a:t>Director of the Severino Center for Technological Entrepreneurship</a:t>
            </a:r>
          </a:p>
          <a:p>
            <a:r>
              <a:rPr lang="en-US" smtClean="0">
                <a:sym typeface="Calibri"/>
              </a:rPr>
              <a:t>Associate Professor of Business Analytics</a:t>
            </a:r>
          </a:p>
          <a:p>
            <a:r>
              <a:rPr lang="en-US" smtClean="0">
                <a:sym typeface="Calibri"/>
              </a:rPr>
              <a:t>Research on marketing, multichannel retailing, most recently entrepreneurship</a:t>
            </a:r>
            <a:endParaRPr lang="en-US">
              <a:sym typeface="Calibri"/>
            </a:endParaRPr>
          </a:p>
        </p:txBody>
      </p:sp>
    </p:spTree>
    <p:extLst>
      <p:ext uri="{BB962C8B-B14F-4D97-AF65-F5344CB8AC3E}">
        <p14:creationId xmlns:p14="http://schemas.microsoft.com/office/powerpoint/2010/main" val="1942701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ctrTitle"/>
          </p:nvPr>
        </p:nvSpPr>
        <p:spPr/>
        <p:txBody>
          <a:bodyPr/>
          <a:lstStyle/>
          <a:p>
            <a:r>
              <a:rPr lang="en-US" smtClean="0">
                <a:sym typeface="Calibri"/>
              </a:rPr>
              <a:t>Correlation does not imply causation.</a:t>
            </a:r>
            <a:endParaRPr lang="en-US">
              <a:sym typeface="Calibri"/>
            </a:endParaRPr>
          </a:p>
        </p:txBody>
      </p:sp>
      <p:sp>
        <p:nvSpPr>
          <p:cNvPr id="377" name="Shape 377"/>
          <p:cNvSpPr txBox="1">
            <a:spLocks noGrp="1"/>
          </p:cNvSpPr>
          <p:nvPr>
            <p:ph type="subTitle" idx="1"/>
          </p:nvPr>
        </p:nvSpPr>
        <p:spPr/>
        <p:txBody>
          <a:bodyPr/>
          <a:lstStyle/>
          <a:p>
            <a:r>
              <a:rPr lang="en-US" smtClean="0">
                <a:sym typeface="Calibri"/>
              </a:rPr>
              <a:t>A good final note for statistics…next on to machine learning…</a:t>
            </a:r>
            <a:endParaRPr lang="en-US">
              <a:sym typeface="Calibri"/>
            </a:endParaRPr>
          </a:p>
        </p:txBody>
      </p:sp>
    </p:spTree>
    <p:extLst>
      <p:ext uri="{BB962C8B-B14F-4D97-AF65-F5344CB8AC3E}">
        <p14:creationId xmlns:p14="http://schemas.microsoft.com/office/powerpoint/2010/main" val="407736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ctrTitle"/>
          </p:nvPr>
        </p:nvSpPr>
        <p:spPr>
          <a:xfrm>
            <a:off x="1524000" y="3360048"/>
            <a:ext cx="9144000" cy="2387600"/>
          </a:xfrm>
        </p:spPr>
        <p:txBody>
          <a:bodyPr>
            <a:normAutofit fontScale="90000"/>
          </a:bodyPr>
          <a:lstStyle/>
          <a:p>
            <a:r>
              <a:rPr lang="en-US" dirty="0" smtClean="0">
                <a:sym typeface="Calibri"/>
              </a:rPr>
              <a:t> "Field of study that gives computers the ability to learn without being explicitly programmed”</a:t>
            </a:r>
            <a:br>
              <a:rPr lang="en-US" dirty="0" smtClean="0">
                <a:sym typeface="Calibri"/>
              </a:rPr>
            </a:br>
            <a:r>
              <a:rPr lang="en-US" dirty="0" smtClean="0">
                <a:sym typeface="Calibri"/>
              </a:rPr>
              <a:t/>
            </a:r>
            <a:br>
              <a:rPr lang="en-US" dirty="0" smtClean="0">
                <a:sym typeface="Calibri"/>
              </a:rPr>
            </a:br>
            <a:endParaRPr lang="en-US" dirty="0">
              <a:sym typeface="Calibri"/>
            </a:endParaRPr>
          </a:p>
        </p:txBody>
      </p:sp>
      <p:sp>
        <p:nvSpPr>
          <p:cNvPr id="5" name="Subtitle 4"/>
          <p:cNvSpPr>
            <a:spLocks noGrp="1"/>
          </p:cNvSpPr>
          <p:nvPr>
            <p:ph type="subTitle" idx="1"/>
          </p:nvPr>
        </p:nvSpPr>
        <p:spPr>
          <a:xfrm>
            <a:off x="1524000" y="4691871"/>
            <a:ext cx="9144000" cy="1655762"/>
          </a:xfrm>
        </p:spPr>
        <p:txBody>
          <a:bodyPr/>
          <a:lstStyle/>
          <a:p>
            <a:r>
              <a:rPr lang="en-US" dirty="0">
                <a:sym typeface="Calibri"/>
              </a:rPr>
              <a:t>-Arthur Samuel (on machine learning)</a:t>
            </a:r>
            <a:endParaRPr lang="en-US" dirty="0"/>
          </a:p>
        </p:txBody>
      </p:sp>
    </p:spTree>
    <p:extLst>
      <p:ext uri="{BB962C8B-B14F-4D97-AF65-F5344CB8AC3E}">
        <p14:creationId xmlns:p14="http://schemas.microsoft.com/office/powerpoint/2010/main" val="164325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64"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892800" y="482600"/>
            <a:ext cx="2247900" cy="138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Machine Learning Algorithms</a:t>
            </a:r>
            <a:endParaRPr lang="en-US" sz="2400" dirty="0"/>
          </a:p>
        </p:txBody>
      </p:sp>
      <p:sp>
        <p:nvSpPr>
          <p:cNvPr id="3" name="Rectangle 2"/>
          <p:cNvSpPr/>
          <p:nvPr/>
        </p:nvSpPr>
        <p:spPr>
          <a:xfrm>
            <a:off x="6168117" y="2176920"/>
            <a:ext cx="1670050" cy="9144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 Selection</a:t>
            </a:r>
            <a:endParaRPr lang="en-US"/>
          </a:p>
        </p:txBody>
      </p:sp>
      <p:sp>
        <p:nvSpPr>
          <p:cNvPr id="6" name="Rectangle 5"/>
          <p:cNvSpPr/>
          <p:nvPr/>
        </p:nvSpPr>
        <p:spPr>
          <a:xfrm>
            <a:off x="319315" y="4365171"/>
            <a:ext cx="2247900" cy="138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Survey</a:t>
            </a:r>
            <a:endParaRPr lang="en-US" sz="2400" dirty="0"/>
          </a:p>
        </p:txBody>
      </p:sp>
      <p:sp>
        <p:nvSpPr>
          <p:cNvPr id="5" name="Diamond 4"/>
          <p:cNvSpPr/>
          <p:nvPr/>
        </p:nvSpPr>
        <p:spPr>
          <a:xfrm>
            <a:off x="6116864" y="4076700"/>
            <a:ext cx="1799771" cy="196124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Trained Model</a:t>
            </a:r>
            <a:endParaRPr lang="en-US" dirty="0"/>
          </a:p>
        </p:txBody>
      </p:sp>
      <p:sp>
        <p:nvSpPr>
          <p:cNvPr id="7" name="TextBox 6"/>
          <p:cNvSpPr txBox="1"/>
          <p:nvPr/>
        </p:nvSpPr>
        <p:spPr>
          <a:xfrm>
            <a:off x="4984750" y="4595656"/>
            <a:ext cx="1132114" cy="923330"/>
          </a:xfrm>
          <a:prstGeom prst="rect">
            <a:avLst/>
          </a:prstGeom>
          <a:noFill/>
          <a:ln w="25400">
            <a:solidFill>
              <a:schemeClr val="accent1">
                <a:shade val="50000"/>
                <a:alpha val="99000"/>
              </a:schemeClr>
            </a:solidFill>
          </a:ln>
        </p:spPr>
        <p:txBody>
          <a:bodyPr wrap="square" rtlCol="0">
            <a:spAutoFit/>
          </a:bodyPr>
          <a:lstStyle/>
          <a:p>
            <a:r>
              <a:rPr lang="en-US" dirty="0" smtClean="0"/>
              <a:t>Web Service</a:t>
            </a:r>
          </a:p>
          <a:p>
            <a:r>
              <a:rPr lang="en-US" dirty="0" smtClean="0"/>
              <a:t>Input</a:t>
            </a:r>
            <a:endParaRPr lang="en-US" dirty="0"/>
          </a:p>
        </p:txBody>
      </p:sp>
      <p:sp>
        <p:nvSpPr>
          <p:cNvPr id="10" name="TextBox 9"/>
          <p:cNvSpPr txBox="1"/>
          <p:nvPr/>
        </p:nvSpPr>
        <p:spPr>
          <a:xfrm>
            <a:off x="7916635" y="4595656"/>
            <a:ext cx="1132114" cy="923330"/>
          </a:xfrm>
          <a:prstGeom prst="rect">
            <a:avLst/>
          </a:prstGeom>
          <a:noFill/>
          <a:ln w="25400">
            <a:solidFill>
              <a:schemeClr val="accent1">
                <a:shade val="50000"/>
                <a:alpha val="99000"/>
              </a:schemeClr>
            </a:solidFill>
          </a:ln>
        </p:spPr>
        <p:txBody>
          <a:bodyPr wrap="square" rtlCol="0">
            <a:spAutoFit/>
          </a:bodyPr>
          <a:lstStyle/>
          <a:p>
            <a:r>
              <a:rPr lang="en-US" dirty="0" smtClean="0"/>
              <a:t>Web Service</a:t>
            </a:r>
          </a:p>
          <a:p>
            <a:r>
              <a:rPr lang="en-US" dirty="0" smtClean="0"/>
              <a:t>Output</a:t>
            </a:r>
            <a:endParaRPr lang="en-US" dirty="0"/>
          </a:p>
        </p:txBody>
      </p:sp>
      <p:sp>
        <p:nvSpPr>
          <p:cNvPr id="11" name="Rectangle 10"/>
          <p:cNvSpPr/>
          <p:nvPr/>
        </p:nvSpPr>
        <p:spPr>
          <a:xfrm>
            <a:off x="319315" y="482600"/>
            <a:ext cx="2247900" cy="138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Incumbant</a:t>
            </a:r>
            <a:endParaRPr lang="en-US" sz="2400" dirty="0" smtClean="0"/>
          </a:p>
          <a:p>
            <a:pPr algn="ctr"/>
            <a:r>
              <a:rPr lang="en-US" sz="2400" dirty="0" smtClean="0"/>
              <a:t>Survey</a:t>
            </a:r>
            <a:endParaRPr lang="en-US" sz="2400" dirty="0"/>
          </a:p>
        </p:txBody>
      </p:sp>
      <p:cxnSp>
        <p:nvCxnSpPr>
          <p:cNvPr id="12" name="Straight Arrow Connector 11"/>
          <p:cNvCxnSpPr>
            <a:endCxn id="2" idx="1"/>
          </p:cNvCxnSpPr>
          <p:nvPr/>
        </p:nvCxnSpPr>
        <p:spPr>
          <a:xfrm>
            <a:off x="2567215" y="1174750"/>
            <a:ext cx="3325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016749" y="1866900"/>
            <a:ext cx="0" cy="31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67215" y="5057321"/>
            <a:ext cx="2417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921422" y="4225329"/>
            <a:ext cx="2247900" cy="138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Prediction</a:t>
            </a:r>
            <a:endParaRPr lang="en-US" sz="2400" dirty="0"/>
          </a:p>
        </p:txBody>
      </p:sp>
      <p:sp>
        <p:nvSpPr>
          <p:cNvPr id="20" name="TextBox 19"/>
          <p:cNvSpPr txBox="1"/>
          <p:nvPr/>
        </p:nvSpPr>
        <p:spPr>
          <a:xfrm>
            <a:off x="6303735" y="3430369"/>
            <a:ext cx="1398814" cy="646331"/>
          </a:xfrm>
          <a:prstGeom prst="rect">
            <a:avLst/>
          </a:prstGeom>
          <a:noFill/>
          <a:ln w="25400">
            <a:solidFill>
              <a:schemeClr val="accent1">
                <a:shade val="50000"/>
                <a:alpha val="99000"/>
              </a:schemeClr>
            </a:solidFill>
          </a:ln>
        </p:spPr>
        <p:txBody>
          <a:bodyPr wrap="square" rtlCol="0">
            <a:spAutoFit/>
          </a:bodyPr>
          <a:lstStyle/>
          <a:p>
            <a:r>
              <a:rPr lang="en-US" dirty="0" smtClean="0"/>
              <a:t>Retrain </a:t>
            </a:r>
            <a:r>
              <a:rPr lang="en-US" smtClean="0"/>
              <a:t>Web Service</a:t>
            </a:r>
            <a:endParaRPr lang="en-US" dirty="0"/>
          </a:p>
        </p:txBody>
      </p:sp>
      <p:cxnSp>
        <p:nvCxnSpPr>
          <p:cNvPr id="23" name="Straight Arrow Connector 22"/>
          <p:cNvCxnSpPr>
            <a:stCxn id="3" idx="2"/>
            <a:endCxn id="20" idx="0"/>
          </p:cNvCxnSpPr>
          <p:nvPr/>
        </p:nvCxnSpPr>
        <p:spPr>
          <a:xfrm>
            <a:off x="7003142" y="3091320"/>
            <a:ext cx="0" cy="33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9" idx="1"/>
          </p:cNvCxnSpPr>
          <p:nvPr/>
        </p:nvCxnSpPr>
        <p:spPr>
          <a:xfrm flipV="1">
            <a:off x="9048749" y="4917479"/>
            <a:ext cx="872673" cy="13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dirty="0" smtClean="0"/>
              <a:t>\</a:t>
            </a:r>
            <a:endParaRPr lang="en-US" dirty="0"/>
          </a:p>
        </p:txBody>
      </p:sp>
    </p:spTree>
    <p:extLst>
      <p:ext uri="{BB962C8B-B14F-4D97-AF65-F5344CB8AC3E}">
        <p14:creationId xmlns:p14="http://schemas.microsoft.com/office/powerpoint/2010/main" val="2075960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p:txBody>
          <a:bodyPr/>
          <a:lstStyle/>
          <a:p>
            <a:r>
              <a:rPr lang="en-US" smtClean="0">
                <a:sym typeface="Calibri"/>
              </a:rPr>
              <a:t>Big Data 1.0</a:t>
            </a:r>
            <a:endParaRPr lang="en-US">
              <a:sym typeface="Calibri"/>
            </a:endParaRPr>
          </a:p>
        </p:txBody>
      </p:sp>
      <p:pic>
        <p:nvPicPr>
          <p:cNvPr id="599" name="Shape 599"/>
          <p:cNvPicPr preferRelativeResize="0">
            <a:picLocks noGrp="1"/>
          </p:cNvPicPr>
          <p:nvPr>
            <p:ph idx="1"/>
          </p:nvPr>
        </p:nvPicPr>
        <p:blipFill rotWithShape="1">
          <a:blip r:embed="rId3">
            <a:alphaModFix/>
          </a:blip>
          <a:stretch/>
        </p:blipFill>
        <p:spPr>
          <a:xfrm>
            <a:off x="2756157" y="1825625"/>
            <a:ext cx="6679685" cy="4351338"/>
          </a:xfrm>
        </p:spPr>
      </p:pic>
    </p:spTree>
    <p:extLst>
      <p:ext uri="{BB962C8B-B14F-4D97-AF65-F5344CB8AC3E}">
        <p14:creationId xmlns:p14="http://schemas.microsoft.com/office/powerpoint/2010/main" val="623451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p:txBody>
          <a:bodyPr/>
          <a:lstStyle/>
          <a:p>
            <a:r>
              <a:rPr lang="en-US" smtClean="0">
                <a:sym typeface="Calibri"/>
              </a:rPr>
              <a:t>Big Data 1.0</a:t>
            </a:r>
            <a:endParaRPr lang="en-US">
              <a:sym typeface="Calibri"/>
            </a:endParaRPr>
          </a:p>
        </p:txBody>
      </p:sp>
      <p:sp>
        <p:nvSpPr>
          <p:cNvPr id="605" name="Shape 605"/>
          <p:cNvSpPr txBox="1">
            <a:spLocks noGrp="1"/>
          </p:cNvSpPr>
          <p:nvPr>
            <p:ph idx="1"/>
          </p:nvPr>
        </p:nvSpPr>
        <p:spPr/>
        <p:txBody>
          <a:bodyPr/>
          <a:lstStyle/>
          <a:p>
            <a:r>
              <a:rPr lang="en-US" smtClean="0">
                <a:sym typeface="Calibri"/>
              </a:rPr>
              <a:t>Online Transaction Processing Systems (OLTP)</a:t>
            </a:r>
          </a:p>
          <a:p>
            <a:pPr lvl="1"/>
            <a:r>
              <a:rPr lang="en-US" smtClean="0">
                <a:sym typeface="Calibri"/>
              </a:rPr>
              <a:t>CRM, ERP, etc</a:t>
            </a:r>
          </a:p>
          <a:p>
            <a:r>
              <a:rPr lang="en-US" smtClean="0">
                <a:sym typeface="Calibri"/>
              </a:rPr>
              <a:t>Extract, Transform, Load (ETL)</a:t>
            </a:r>
          </a:p>
          <a:p>
            <a:pPr lvl="1"/>
            <a:r>
              <a:rPr lang="en-US" smtClean="0">
                <a:sym typeface="Calibri"/>
              </a:rPr>
              <a:t>Extract data from all OLTP systems and put into a Data Warehouse</a:t>
            </a:r>
          </a:p>
          <a:p>
            <a:r>
              <a:rPr lang="en-US" smtClean="0">
                <a:sym typeface="Calibri"/>
              </a:rPr>
              <a:t>Data Warehouse</a:t>
            </a:r>
          </a:p>
          <a:p>
            <a:pPr lvl="1"/>
            <a:r>
              <a:rPr lang="en-US" smtClean="0">
                <a:sym typeface="Calibri"/>
              </a:rPr>
              <a:t>System for creating reports, exploring existing data</a:t>
            </a:r>
            <a:endParaRPr lang="en-US">
              <a:sym typeface="Calibri"/>
            </a:endParaRPr>
          </a:p>
        </p:txBody>
      </p:sp>
    </p:spTree>
    <p:extLst>
      <p:ext uri="{BB962C8B-B14F-4D97-AF65-F5344CB8AC3E}">
        <p14:creationId xmlns:p14="http://schemas.microsoft.com/office/powerpoint/2010/main" val="1465637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title"/>
          </p:nvPr>
        </p:nvSpPr>
        <p:spPr/>
        <p:txBody>
          <a:bodyPr/>
          <a:lstStyle/>
          <a:p>
            <a:r>
              <a:rPr lang="en-US" smtClean="0">
                <a:sym typeface="Calibri"/>
              </a:rPr>
              <a:t>Data Warehouse Limitations</a:t>
            </a:r>
            <a:endParaRPr lang="en-US">
              <a:sym typeface="Calibri"/>
            </a:endParaRPr>
          </a:p>
        </p:txBody>
      </p:sp>
      <p:sp>
        <p:nvSpPr>
          <p:cNvPr id="611" name="Shape 611"/>
          <p:cNvSpPr txBox="1">
            <a:spLocks noGrp="1"/>
          </p:cNvSpPr>
          <p:nvPr>
            <p:ph idx="1"/>
          </p:nvPr>
        </p:nvSpPr>
        <p:spPr/>
        <p:txBody>
          <a:bodyPr/>
          <a:lstStyle/>
          <a:p>
            <a:r>
              <a:rPr lang="en-US" smtClean="0">
                <a:sym typeface="Calibri"/>
              </a:rPr>
              <a:t>Not setup for extremely large datasets</a:t>
            </a:r>
          </a:p>
          <a:p>
            <a:pPr lvl="1"/>
            <a:r>
              <a:rPr lang="en-US" smtClean="0">
                <a:sym typeface="Calibri"/>
              </a:rPr>
              <a:t>Weblogs capturing all data </a:t>
            </a:r>
          </a:p>
          <a:p>
            <a:pPr lvl="1"/>
            <a:r>
              <a:rPr lang="en-US" smtClean="0">
                <a:sym typeface="Calibri"/>
              </a:rPr>
              <a:t>Data can be too large to hold in memory for a single location</a:t>
            </a:r>
          </a:p>
          <a:p>
            <a:pPr lvl="1"/>
            <a:r>
              <a:rPr lang="en-US" smtClean="0">
                <a:sym typeface="Calibri"/>
              </a:rPr>
              <a:t>Data from non-transactional sources (Twitter, logs, email) doesn’t fit as well with </a:t>
            </a:r>
            <a:endParaRPr lang="en-US">
              <a:sym typeface="Calibri"/>
            </a:endParaRPr>
          </a:p>
        </p:txBody>
      </p:sp>
    </p:spTree>
    <p:extLst>
      <p:ext uri="{BB962C8B-B14F-4D97-AF65-F5344CB8AC3E}">
        <p14:creationId xmlns:p14="http://schemas.microsoft.com/office/powerpoint/2010/main" val="30617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p:txBody>
          <a:bodyPr/>
          <a:lstStyle/>
          <a:p>
            <a:r>
              <a:rPr lang="en-US" smtClean="0">
                <a:sym typeface="Calibri"/>
              </a:rPr>
              <a:t>Big Data 2.0</a:t>
            </a:r>
            <a:endParaRPr lang="en-US">
              <a:sym typeface="Calibri"/>
            </a:endParaRPr>
          </a:p>
        </p:txBody>
      </p:sp>
      <p:pic>
        <p:nvPicPr>
          <p:cNvPr id="617" name="Shape 617"/>
          <p:cNvPicPr preferRelativeResize="0">
            <a:picLocks noGrp="1"/>
          </p:cNvPicPr>
          <p:nvPr>
            <p:ph idx="1"/>
          </p:nvPr>
        </p:nvPicPr>
        <p:blipFill rotWithShape="1">
          <a:blip r:embed="rId3">
            <a:alphaModFix/>
          </a:blip>
          <a:stretch/>
        </p:blipFill>
        <p:spPr>
          <a:xfrm>
            <a:off x="838200" y="2757824"/>
            <a:ext cx="10515600" cy="2486939"/>
          </a:xfrm>
        </p:spPr>
      </p:pic>
    </p:spTree>
    <p:extLst>
      <p:ext uri="{BB962C8B-B14F-4D97-AF65-F5344CB8AC3E}">
        <p14:creationId xmlns:p14="http://schemas.microsoft.com/office/powerpoint/2010/main" val="1837689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p:txBody>
          <a:bodyPr/>
          <a:lstStyle/>
          <a:p>
            <a:r>
              <a:rPr lang="en-US" smtClean="0">
                <a:sym typeface="Calibri"/>
              </a:rPr>
              <a:t>HADOOP and HDFS</a:t>
            </a:r>
            <a:endParaRPr lang="en-US">
              <a:sym typeface="Calibri"/>
            </a:endParaRPr>
          </a:p>
        </p:txBody>
      </p:sp>
      <p:pic>
        <p:nvPicPr>
          <p:cNvPr id="623" name="Shape 623"/>
          <p:cNvPicPr preferRelativeResize="0">
            <a:picLocks noGrp="1"/>
          </p:cNvPicPr>
          <p:nvPr>
            <p:ph idx="1"/>
          </p:nvPr>
        </p:nvPicPr>
        <p:blipFill rotWithShape="1">
          <a:blip r:embed="rId3">
            <a:alphaModFix/>
          </a:blip>
          <a:stretch/>
        </p:blipFill>
        <p:spPr>
          <a:xfrm>
            <a:off x="2558075" y="1825625"/>
            <a:ext cx="7075849" cy="4351338"/>
          </a:xfrm>
        </p:spPr>
      </p:pic>
    </p:spTree>
    <p:extLst>
      <p:ext uri="{BB962C8B-B14F-4D97-AF65-F5344CB8AC3E}">
        <p14:creationId xmlns:p14="http://schemas.microsoft.com/office/powerpoint/2010/main" val="1429607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It takes time to get good at data science.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70806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p:txBody>
          <a:bodyPr/>
          <a:lstStyle/>
          <a:p>
            <a:r>
              <a:rPr lang="en-US" smtClean="0">
                <a:sym typeface="Calibri"/>
              </a:rPr>
              <a:t>Tips for Learning New Skills</a:t>
            </a:r>
            <a:endParaRPr lang="en-US">
              <a:sym typeface="Calibri"/>
            </a:endParaRPr>
          </a:p>
        </p:txBody>
      </p:sp>
      <p:sp>
        <p:nvSpPr>
          <p:cNvPr id="688" name="Shape 688"/>
          <p:cNvSpPr txBox="1">
            <a:spLocks noGrp="1"/>
          </p:cNvSpPr>
          <p:nvPr>
            <p:ph idx="1"/>
          </p:nvPr>
        </p:nvSpPr>
        <p:spPr/>
        <p:txBody>
          <a:bodyPr/>
          <a:lstStyle/>
          <a:p>
            <a:r>
              <a:rPr lang="en-US" dirty="0" smtClean="0">
                <a:sym typeface="Calibri"/>
              </a:rPr>
              <a:t>Clarify terminology, mental models for what is being done conceptually</a:t>
            </a:r>
          </a:p>
          <a:p>
            <a:r>
              <a:rPr lang="en-US" dirty="0" smtClean="0">
                <a:sym typeface="Calibri"/>
              </a:rPr>
              <a:t>Watch videos and lectures</a:t>
            </a:r>
          </a:p>
          <a:p>
            <a:r>
              <a:rPr lang="en-US" dirty="0" smtClean="0">
                <a:sym typeface="Calibri"/>
              </a:rPr>
              <a:t>Practice – DO IT! Set aside time for practice</a:t>
            </a:r>
          </a:p>
          <a:p>
            <a:r>
              <a:rPr lang="en-US" dirty="0" err="1" smtClean="0">
                <a:sym typeface="Calibri"/>
              </a:rPr>
              <a:t>Kaggle</a:t>
            </a:r>
            <a:r>
              <a:rPr lang="en-US" dirty="0" smtClean="0">
                <a:sym typeface="Calibri"/>
              </a:rPr>
              <a:t> Competitions</a:t>
            </a:r>
            <a:endParaRPr lang="en-US" dirty="0">
              <a:sym typeface="Calibri"/>
            </a:endParaRPr>
          </a:p>
        </p:txBody>
      </p:sp>
    </p:spTree>
    <p:extLst>
      <p:ext uri="{BB962C8B-B14F-4D97-AF65-F5344CB8AC3E}">
        <p14:creationId xmlns:p14="http://schemas.microsoft.com/office/powerpoint/2010/main" val="195782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48750" y="2538981"/>
            <a:ext cx="10515600" cy="1325563"/>
          </a:xfrm>
        </p:spPr>
        <p:txBody>
          <a:bodyPr>
            <a:noAutofit/>
          </a:bodyPr>
          <a:lstStyle/>
          <a:p>
            <a:r>
              <a:rPr lang="en-US" dirty="0" smtClean="0">
                <a:sym typeface="Calibri"/>
              </a:rPr>
              <a:t>Next Startup Tech Valley Event is September 7 at 5:30 at Brown’s Revolution Hall</a:t>
            </a:r>
            <a:br>
              <a:rPr lang="en-US" dirty="0" smtClean="0">
                <a:sym typeface="Calibri"/>
              </a:rPr>
            </a:br>
            <a:r>
              <a:rPr lang="en-US" dirty="0" smtClean="0">
                <a:sym typeface="Calibri"/>
              </a:rPr>
              <a:t>See more at </a:t>
            </a:r>
            <a:r>
              <a:rPr lang="en-US" dirty="0" smtClean="0">
                <a:sym typeface="Calibri"/>
                <a:hlinkClick r:id="rId3"/>
              </a:rPr>
              <a:t>www.startuptechvalley.org</a:t>
            </a:r>
            <a:r>
              <a:rPr lang="en-US" dirty="0" smtClean="0">
                <a:sym typeface="Calibri"/>
              </a:rPr>
              <a:t> </a:t>
            </a:r>
            <a:endParaRPr lang="en-US" dirty="0">
              <a:sym typeface="Calibri"/>
            </a:endParaRPr>
          </a:p>
        </p:txBody>
      </p:sp>
    </p:spTree>
    <p:extLst>
      <p:ext uri="{BB962C8B-B14F-4D97-AF65-F5344CB8AC3E}">
        <p14:creationId xmlns:p14="http://schemas.microsoft.com/office/powerpoint/2010/main" val="1261264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4800" y="4665663"/>
            <a:ext cx="9144000" cy="2387600"/>
          </a:xfrm>
        </p:spPr>
        <p:txBody>
          <a:bodyPr>
            <a:normAutofit fontScale="90000"/>
          </a:bodyPr>
          <a:lstStyle/>
          <a:p>
            <a:r>
              <a:rPr lang="en-US" dirty="0" smtClean="0"/>
              <a:t/>
            </a:r>
            <a:br>
              <a:rPr lang="en-US" dirty="0" smtClean="0"/>
            </a:br>
            <a:r>
              <a:rPr lang="en-US" dirty="0" smtClean="0"/>
              <a:t>1. Understand why you are doing something.</a:t>
            </a:r>
            <a:br>
              <a:rPr lang="en-US" dirty="0" smtClean="0"/>
            </a:br>
            <a:r>
              <a:rPr lang="en-US" dirty="0" smtClean="0"/>
              <a:t>2. Read the error message.</a:t>
            </a:r>
            <a:br>
              <a:rPr lang="en-US" dirty="0" smtClean="0"/>
            </a:br>
            <a:r>
              <a:rPr lang="en-US" dirty="0" smtClean="0"/>
              <a:t>3. Google the error message.</a:t>
            </a:r>
            <a:br>
              <a:rPr lang="en-US" dirty="0" smtClean="0"/>
            </a:br>
            <a:r>
              <a:rPr lang="en-US" dirty="0" smtClean="0"/>
              <a:t>4. Consider other methods.</a:t>
            </a:r>
            <a:br>
              <a:rPr lang="en-US" dirty="0" smtClean="0"/>
            </a:br>
            <a:r>
              <a:rPr lang="en-US" dirty="0" smtClean="0"/>
              <a:t>5. Ask for help. </a:t>
            </a:r>
            <a:br>
              <a:rPr lang="en-US" dirty="0" smtClean="0"/>
            </a:br>
            <a:endParaRPr lang="en-US" dirty="0"/>
          </a:p>
        </p:txBody>
      </p:sp>
    </p:spTree>
    <p:extLst>
      <p:ext uri="{BB962C8B-B14F-4D97-AF65-F5344CB8AC3E}">
        <p14:creationId xmlns:p14="http://schemas.microsoft.com/office/powerpoint/2010/main" val="1436829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When R and when Python? </a:t>
            </a:r>
            <a:br>
              <a:rPr lang="en-US" smtClean="0"/>
            </a:br>
            <a:r>
              <a:rPr lang="en-US" smtClean="0"/>
              <a:t>(Or why do I need both?)</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542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6" name="Title 5"/>
          <p:cNvSpPr>
            <a:spLocks noGrp="1"/>
          </p:cNvSpPr>
          <p:nvPr>
            <p:ph type="ctrTitle"/>
          </p:nvPr>
        </p:nvSpPr>
        <p:spPr>
          <a:xfrm>
            <a:off x="1420483" y="3347978"/>
            <a:ext cx="9144000" cy="2387600"/>
          </a:xfrm>
        </p:spPr>
        <p:txBody>
          <a:bodyPr>
            <a:normAutofit fontScale="90000"/>
          </a:bodyPr>
          <a:lstStyle/>
          <a:p>
            <a:r>
              <a:rPr lang="en-US" dirty="0">
                <a:sym typeface="Calibri"/>
              </a:rPr>
              <a:t>There have been profound changes in technology and the information processes define our society</a:t>
            </a:r>
            <a:br>
              <a:rPr lang="en-US" dirty="0">
                <a:sym typeface="Calibri"/>
              </a:rPr>
            </a:br>
            <a:endParaRPr lang="en-US" dirty="0"/>
          </a:p>
        </p:txBody>
      </p:sp>
    </p:spTree>
    <p:extLst>
      <p:ext uri="{BB962C8B-B14F-4D97-AF65-F5344CB8AC3E}">
        <p14:creationId xmlns:p14="http://schemas.microsoft.com/office/powerpoint/2010/main" val="127834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r>
              <a:rPr lang="en-US" smtClean="0">
                <a:sym typeface="Arial"/>
              </a:rPr>
              <a:t>Internet 0.1 Beta (18th Century)</a:t>
            </a:r>
            <a:endParaRPr lang="en-US">
              <a:sym typeface="Arial"/>
            </a:endParaRPr>
          </a:p>
        </p:txBody>
      </p:sp>
      <p:sp>
        <p:nvSpPr>
          <p:cNvPr id="130" name="Shape 130"/>
          <p:cNvSpPr txBox="1">
            <a:spLocks noGrp="1"/>
          </p:cNvSpPr>
          <p:nvPr>
            <p:ph idx="1"/>
          </p:nvPr>
        </p:nvSpPr>
        <p:spPr>
          <a:xfrm>
            <a:off x="838200" y="1825625"/>
            <a:ext cx="5096774" cy="4351338"/>
          </a:xfrm>
        </p:spPr>
        <p:txBody>
          <a:bodyPr>
            <a:normAutofit/>
          </a:bodyPr>
          <a:lstStyle/>
          <a:p>
            <a:pPr marL="0" indent="0">
              <a:buNone/>
            </a:pPr>
            <a:r>
              <a:rPr lang="en-US" dirty="0" smtClean="0">
                <a:sym typeface="Arial"/>
              </a:rPr>
              <a:t>Semaphore Telegraph</a:t>
            </a:r>
          </a:p>
          <a:p>
            <a:r>
              <a:rPr lang="en-US" dirty="0" smtClean="0">
                <a:sym typeface="Arial"/>
              </a:rPr>
              <a:t>Visual texting by position </a:t>
            </a:r>
            <a:r>
              <a:rPr lang="en-US" dirty="0">
                <a:sym typeface="Arial"/>
              </a:rPr>
              <a:t>of the mechanical elements; </a:t>
            </a:r>
            <a:endParaRPr lang="en-US" dirty="0" smtClean="0">
              <a:sym typeface="Arial"/>
            </a:endParaRPr>
          </a:p>
          <a:p>
            <a:pPr lvl="1"/>
            <a:endParaRPr lang="en-US" dirty="0" smtClean="0">
              <a:sym typeface="Arial"/>
            </a:endParaRPr>
          </a:p>
          <a:p>
            <a:pPr lvl="1"/>
            <a:endParaRPr lang="en-US" dirty="0" smtClean="0">
              <a:sym typeface="Arial"/>
            </a:endParaRPr>
          </a:p>
          <a:p>
            <a:pPr lvl="1"/>
            <a:endParaRPr lang="en-US" dirty="0">
              <a:sym typeface="Arial"/>
            </a:endParaRPr>
          </a:p>
        </p:txBody>
      </p:sp>
      <p:pic>
        <p:nvPicPr>
          <p:cNvPr id="6" name="Picture 5"/>
          <p:cNvPicPr>
            <a:picLocks noChangeAspect="1"/>
          </p:cNvPicPr>
          <p:nvPr/>
        </p:nvPicPr>
        <p:blipFill>
          <a:blip r:embed="rId3"/>
          <a:stretch>
            <a:fillRect/>
          </a:stretch>
        </p:blipFill>
        <p:spPr>
          <a:xfrm>
            <a:off x="6141788" y="1825625"/>
            <a:ext cx="5738606" cy="4868473"/>
          </a:xfrm>
          <a:prstGeom prst="rect">
            <a:avLst/>
          </a:prstGeom>
        </p:spPr>
      </p:pic>
      <p:sp>
        <p:nvSpPr>
          <p:cNvPr id="7" name="TextBox 6"/>
          <p:cNvSpPr txBox="1"/>
          <p:nvPr/>
        </p:nvSpPr>
        <p:spPr>
          <a:xfrm>
            <a:off x="34616" y="6047767"/>
            <a:ext cx="6003765" cy="646331"/>
          </a:xfrm>
          <a:prstGeom prst="rect">
            <a:avLst/>
          </a:prstGeom>
          <a:noFill/>
        </p:spPr>
        <p:txBody>
          <a:bodyPr wrap="square" rtlCol="0">
            <a:spAutoFit/>
          </a:bodyPr>
          <a:lstStyle/>
          <a:p>
            <a:r>
              <a:rPr lang="en-US" dirty="0">
                <a:solidFill>
                  <a:schemeClr val="bg1"/>
                </a:solidFill>
              </a:rPr>
              <a:t>By The drawing is signed "Keith Thomas" in lower right corner [Public domain], via Wikimedia Commons</a:t>
            </a:r>
          </a:p>
        </p:txBody>
      </p:sp>
    </p:spTree>
    <p:extLst>
      <p:ext uri="{BB962C8B-B14F-4D97-AF65-F5344CB8AC3E}">
        <p14:creationId xmlns:p14="http://schemas.microsoft.com/office/powerpoint/2010/main" val="140318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p:txBody>
          <a:bodyPr/>
          <a:lstStyle/>
          <a:p>
            <a:r>
              <a:rPr lang="en-US" smtClean="0">
                <a:sym typeface="Arial"/>
              </a:rPr>
              <a:t>Internet 0.1 Beta (18th Century)</a:t>
            </a:r>
            <a:endParaRPr lang="en-US">
              <a:sym typeface="Arial"/>
            </a:endParaRPr>
          </a:p>
        </p:txBody>
      </p:sp>
      <p:sp>
        <p:nvSpPr>
          <p:cNvPr id="130" name="Shape 130"/>
          <p:cNvSpPr txBox="1">
            <a:spLocks noGrp="1"/>
          </p:cNvSpPr>
          <p:nvPr>
            <p:ph idx="1"/>
          </p:nvPr>
        </p:nvSpPr>
        <p:spPr>
          <a:xfrm>
            <a:off x="838200" y="1825625"/>
            <a:ext cx="5096774" cy="4351338"/>
          </a:xfrm>
        </p:spPr>
        <p:txBody>
          <a:bodyPr>
            <a:normAutofit/>
          </a:bodyPr>
          <a:lstStyle/>
          <a:p>
            <a:pPr lvl="1"/>
            <a:r>
              <a:rPr lang="en-US" dirty="0" smtClean="0">
                <a:sym typeface="Arial"/>
              </a:rPr>
              <a:t>Over 50 stations connecting France</a:t>
            </a:r>
          </a:p>
          <a:p>
            <a:pPr lvl="1"/>
            <a:r>
              <a:rPr lang="en-US" dirty="0" smtClean="0">
                <a:sym typeface="Arial"/>
              </a:rPr>
              <a:t>Shows the extent to which people will go to communicate</a:t>
            </a:r>
          </a:p>
          <a:p>
            <a:pPr lvl="1"/>
            <a:endParaRPr lang="en-US" dirty="0" smtClean="0">
              <a:sym typeface="Arial"/>
            </a:endParaRPr>
          </a:p>
          <a:p>
            <a:pPr lvl="1"/>
            <a:endParaRPr lang="en-US" dirty="0">
              <a:sym typeface="Arial"/>
            </a:endParaRPr>
          </a:p>
        </p:txBody>
      </p:sp>
      <p:sp>
        <p:nvSpPr>
          <p:cNvPr id="7" name="TextBox 6"/>
          <p:cNvSpPr txBox="1"/>
          <p:nvPr/>
        </p:nvSpPr>
        <p:spPr>
          <a:xfrm>
            <a:off x="5032" y="5934670"/>
            <a:ext cx="6003765" cy="923330"/>
          </a:xfrm>
          <a:prstGeom prst="rect">
            <a:avLst/>
          </a:prstGeom>
          <a:noFill/>
        </p:spPr>
        <p:txBody>
          <a:bodyPr wrap="square" rtlCol="0">
            <a:spAutoFit/>
          </a:bodyPr>
          <a:lstStyle/>
          <a:p>
            <a:r>
              <a:rPr lang="en-US" dirty="0">
                <a:solidFill>
                  <a:schemeClr val="bg1"/>
                </a:solidFill>
              </a:rPr>
              <a:t>By </a:t>
            </a:r>
            <a:r>
              <a:rPr lang="en-US" dirty="0" err="1">
                <a:solidFill>
                  <a:schemeClr val="bg1"/>
                </a:solidFill>
              </a:rPr>
              <a:t>Jeunamateur</a:t>
            </a:r>
            <a:r>
              <a:rPr lang="en-US" dirty="0">
                <a:solidFill>
                  <a:schemeClr val="bg1"/>
                </a:solidFill>
              </a:rPr>
              <a:t> [CC BY-SA 3.0 (http://</a:t>
            </a:r>
            <a:r>
              <a:rPr lang="en-US" dirty="0" err="1">
                <a:solidFill>
                  <a:schemeClr val="bg1"/>
                </a:solidFill>
              </a:rPr>
              <a:t>creativecommons.org</a:t>
            </a:r>
            <a:r>
              <a:rPr lang="en-US" dirty="0">
                <a:solidFill>
                  <a:schemeClr val="bg1"/>
                </a:solidFill>
              </a:rPr>
              <a:t>/licenses/by-</a:t>
            </a:r>
            <a:r>
              <a:rPr lang="en-US" dirty="0" err="1">
                <a:solidFill>
                  <a:schemeClr val="bg1"/>
                </a:solidFill>
              </a:rPr>
              <a:t>sa</a:t>
            </a:r>
            <a:r>
              <a:rPr lang="en-US" dirty="0">
                <a:solidFill>
                  <a:schemeClr val="bg1"/>
                </a:solidFill>
              </a:rPr>
              <a:t>/3.0)], via Wikimedia Commons</a:t>
            </a:r>
          </a:p>
        </p:txBody>
      </p:sp>
      <p:pic>
        <p:nvPicPr>
          <p:cNvPr id="2" name="Picture 1"/>
          <p:cNvPicPr>
            <a:picLocks noChangeAspect="1"/>
          </p:cNvPicPr>
          <p:nvPr/>
        </p:nvPicPr>
        <p:blipFill rotWithShape="1">
          <a:blip r:embed="rId3"/>
          <a:srcRect l="2200" b="21761"/>
          <a:stretch/>
        </p:blipFill>
        <p:spPr>
          <a:xfrm>
            <a:off x="6841965" y="1328468"/>
            <a:ext cx="4741974" cy="5365630"/>
          </a:xfrm>
          <a:prstGeom prst="rect">
            <a:avLst/>
          </a:prstGeom>
        </p:spPr>
      </p:pic>
    </p:spTree>
    <p:extLst>
      <p:ext uri="{BB962C8B-B14F-4D97-AF65-F5344CB8AC3E}">
        <p14:creationId xmlns:p14="http://schemas.microsoft.com/office/powerpoint/2010/main" val="122095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6" name="Title 5"/>
          <p:cNvSpPr>
            <a:spLocks noGrp="1"/>
          </p:cNvSpPr>
          <p:nvPr>
            <p:ph type="ctrTitle"/>
          </p:nvPr>
        </p:nvSpPr>
        <p:spPr>
          <a:xfrm>
            <a:off x="0" y="1881488"/>
            <a:ext cx="12192000" cy="2387600"/>
          </a:xfrm>
        </p:spPr>
        <p:txBody>
          <a:bodyPr>
            <a:normAutofit fontScale="90000"/>
          </a:bodyPr>
          <a:lstStyle/>
          <a:p>
            <a:r>
              <a:rPr lang="en-US" dirty="0">
                <a:sym typeface="Calibri"/>
              </a:rPr>
              <a:t>“We create as much information in two days now as we did from the dawn of man through 2003</a:t>
            </a:r>
            <a:r>
              <a:rPr lang="en-US" dirty="0" smtClean="0">
                <a:sym typeface="Calibri"/>
              </a:rPr>
              <a:t>.”</a:t>
            </a:r>
            <a:endParaRPr lang="en-US" dirty="0"/>
          </a:p>
        </p:txBody>
      </p:sp>
      <p:sp>
        <p:nvSpPr>
          <p:cNvPr id="137" name="Shape 137"/>
          <p:cNvSpPr txBox="1">
            <a:spLocks noGrp="1"/>
          </p:cNvSpPr>
          <p:nvPr>
            <p:ph type="subTitle" idx="1"/>
          </p:nvPr>
        </p:nvSpPr>
        <p:spPr>
          <a:xfrm>
            <a:off x="1524000" y="4637208"/>
            <a:ext cx="9144000" cy="1655762"/>
          </a:xfrm>
        </p:spPr>
        <p:txBody>
          <a:bodyPr>
            <a:normAutofit/>
          </a:bodyPr>
          <a:lstStyle/>
          <a:p>
            <a:r>
              <a:rPr lang="en-US" sz="2800" dirty="0">
                <a:sym typeface="Calibri"/>
              </a:rPr>
              <a:t>-Eric Schmidt, Former CEO of Google</a:t>
            </a:r>
            <a:endParaRPr lang="en-US" sz="2800" dirty="0">
              <a:sym typeface="Calibri"/>
            </a:endParaRPr>
          </a:p>
        </p:txBody>
      </p:sp>
    </p:spTree>
    <p:extLst>
      <p:ext uri="{BB962C8B-B14F-4D97-AF65-F5344CB8AC3E}">
        <p14:creationId xmlns:p14="http://schemas.microsoft.com/office/powerpoint/2010/main" val="251655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26686</TotalTime>
  <Words>1455</Words>
  <Application>Microsoft Macintosh PowerPoint</Application>
  <PresentationFormat>Widescreen</PresentationFormat>
  <Paragraphs>216</Paragraphs>
  <Slides>51</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American Typewriter</vt:lpstr>
      <vt:lpstr>Calibri</vt:lpstr>
      <vt:lpstr>Times New Roman</vt:lpstr>
      <vt:lpstr>Arial</vt:lpstr>
      <vt:lpstr>Office Theme</vt:lpstr>
      <vt:lpstr>Technology Fundamentals of Business Analytics </vt:lpstr>
      <vt:lpstr>Agenda</vt:lpstr>
      <vt:lpstr>Classroom Rules </vt:lpstr>
      <vt:lpstr>Me</vt:lpstr>
      <vt:lpstr>Next Startup Tech Valley Event is September 7 at 5:30 at Brown’s Revolution Hall See more at www.startuptechvalley.org </vt:lpstr>
      <vt:lpstr>There have been profound changes in technology and the information processes define our society </vt:lpstr>
      <vt:lpstr>Internet 0.1 Beta (18th Century)</vt:lpstr>
      <vt:lpstr>Internet 0.1 Beta (18th Century)</vt:lpstr>
      <vt:lpstr>“We create as much information in two days now as we did from the dawn of man through 2003.”</vt:lpstr>
      <vt:lpstr>Information Economy</vt:lpstr>
      <vt:lpstr>Internet of Things</vt:lpstr>
      <vt:lpstr>Web 2.0 Social Networks </vt:lpstr>
      <vt:lpstr>Disney  </vt:lpstr>
      <vt:lpstr>Disney – Data Warehouse Stage  </vt:lpstr>
      <vt:lpstr>Disney – Big Data</vt:lpstr>
      <vt:lpstr>Web as Information Source</vt:lpstr>
      <vt:lpstr>Big Data eScience</vt:lpstr>
      <vt:lpstr>Big Data and Astronomy</vt:lpstr>
      <vt:lpstr>PowerPoint Presentation</vt:lpstr>
      <vt:lpstr>Big Data and Entrepreneurs</vt:lpstr>
      <vt:lpstr>PowerPoint Presentation</vt:lpstr>
      <vt:lpstr>Google Flu Trends</vt:lpstr>
      <vt:lpstr>The Expression of Emotions in 20th Century Books</vt:lpstr>
      <vt:lpstr>The Internet, the Original Big Data Problem</vt:lpstr>
      <vt:lpstr>What are Other Examples of Analytics Changing the World?</vt:lpstr>
      <vt:lpstr>Data science is hard.</vt:lpstr>
      <vt:lpstr>What is a “Data Scientist”?</vt:lpstr>
      <vt:lpstr>“There’s a joke running around on Twitter that the definition of a data scientist is ‘a data analyst who lives in California.’”</vt:lpstr>
      <vt:lpstr>Data scientists are “analytically-minded, statistically and mathematically sophisticated data engineers who can infer insights into business and other complex systems out of large quantities of data.”</vt:lpstr>
      <vt:lpstr>What skills are needed as a data scientist?</vt:lpstr>
      <vt:lpstr>Key Tools of the Data Scientist</vt:lpstr>
      <vt:lpstr>Data Science Venn Diagram</vt:lpstr>
      <vt:lpstr>PowerPoint Presentation</vt:lpstr>
      <vt:lpstr>Abstractions vs Tools </vt:lpstr>
      <vt:lpstr>“Analytics is the discovery and communication of meaningful patterns in data.”        -Wikipedia</vt:lpstr>
      <vt:lpstr>We can discover meaning through visualization, statistics, and machine learning  Data comes in normal and big data</vt:lpstr>
      <vt:lpstr>Why Visualize?</vt:lpstr>
      <vt:lpstr>PowerPoint Presentation</vt:lpstr>
      <vt:lpstr>Statistical Models </vt:lpstr>
      <vt:lpstr>Correlation does not imply causation.</vt:lpstr>
      <vt:lpstr> "Field of study that gives computers the ability to learn without being explicitly programmed”  </vt:lpstr>
      <vt:lpstr>\</vt:lpstr>
      <vt:lpstr>Big Data 1.0</vt:lpstr>
      <vt:lpstr>Big Data 1.0</vt:lpstr>
      <vt:lpstr>Data Warehouse Limitations</vt:lpstr>
      <vt:lpstr>Big Data 2.0</vt:lpstr>
      <vt:lpstr>HADOOP and HDFS</vt:lpstr>
      <vt:lpstr>It takes time to get good at data science.</vt:lpstr>
      <vt:lpstr>Tips for Learning New Skills</vt:lpstr>
      <vt:lpstr> 1. Understand why you are doing something. 2. Read the error message. 3. Google the error message. 4. Consider other methods. 5. Ask for help.  </vt:lpstr>
      <vt:lpstr>When R and when Python?  (Or why do I need both?)</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Kuruzovich</dc:creator>
  <cp:lastModifiedBy>Jason Kuruzovich</cp:lastModifiedBy>
  <cp:revision>152</cp:revision>
  <cp:lastPrinted>2016-06-30T01:53:27Z</cp:lastPrinted>
  <dcterms:created xsi:type="dcterms:W3CDTF">2016-06-30T01:28:41Z</dcterms:created>
  <dcterms:modified xsi:type="dcterms:W3CDTF">2016-08-29T03:40:34Z</dcterms:modified>
</cp:coreProperties>
</file>